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15" r:id="rId2"/>
    <p:sldId id="316" r:id="rId3"/>
    <p:sldId id="313" r:id="rId4"/>
    <p:sldId id="314" r:id="rId5"/>
    <p:sldId id="339" r:id="rId6"/>
    <p:sldId id="340" r:id="rId7"/>
    <p:sldId id="33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38" r:id="rId21"/>
    <p:sldId id="330" r:id="rId22"/>
    <p:sldId id="331" r:id="rId23"/>
    <p:sldId id="332" r:id="rId24"/>
    <p:sldId id="333" r:id="rId25"/>
    <p:sldId id="334" r:id="rId26"/>
    <p:sldId id="335" r:id="rId27"/>
    <p:sldId id="337" r:id="rId2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yn Angela Gonzalez Chavez" initials="EAGC" lastIdx="3" clrIdx="0">
    <p:extLst>
      <p:ext uri="{19B8F6BF-5375-455C-9EA6-DF929625EA0E}">
        <p15:presenceInfo xmlns:p15="http://schemas.microsoft.com/office/powerpoint/2012/main" userId="S-1-5-21-980368001-1470506043-3685098392-53755" providerId="AD"/>
      </p:ext>
    </p:extLst>
  </p:cmAuthor>
  <p:cmAuthor id="2" name="AF" initials="ASFH" lastIdx="4" clrIdx="1">
    <p:extLst>
      <p:ext uri="{19B8F6BF-5375-455C-9EA6-DF929625EA0E}">
        <p15:presenceInfo xmlns:p15="http://schemas.microsoft.com/office/powerpoint/2012/main" userId="A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FF6600"/>
    <a:srgbClr val="CC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6" autoAdjust="0"/>
    <p:restoredTop sz="87457" autoAdjust="0"/>
  </p:normalViewPr>
  <p:slideViewPr>
    <p:cSldViewPr snapToGrid="0">
      <p:cViewPr varScale="1">
        <p:scale>
          <a:sx n="74" d="100"/>
          <a:sy n="74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Ignacio Bustos Melo" userId="S::jose.bustos@ine.cl::78fb0f14-be73-4728-a787-11430c225ae4" providerId="AD" clId="Web-{85563D3C-E461-4978-8BC5-B65D95C4C66B}"/>
    <pc:docChg chg="modSld">
      <pc:chgData name="Jose Ignacio Bustos Melo" userId="S::jose.bustos@ine.cl::78fb0f14-be73-4728-a787-11430c225ae4" providerId="AD" clId="Web-{85563D3C-E461-4978-8BC5-B65D95C4C66B}" dt="2019-08-20T13:50:49.890" v="9" actId="20577"/>
      <pc:docMkLst>
        <pc:docMk/>
      </pc:docMkLst>
      <pc:sldChg chg="modSp">
        <pc:chgData name="Jose Ignacio Bustos Melo" userId="S::jose.bustos@ine.cl::78fb0f14-be73-4728-a787-11430c225ae4" providerId="AD" clId="Web-{85563D3C-E461-4978-8BC5-B65D95C4C66B}" dt="2019-08-20T13:50:48.515" v="7" actId="20577"/>
        <pc:sldMkLst>
          <pc:docMk/>
          <pc:sldMk cId="138841589" sldId="279"/>
        </pc:sldMkLst>
        <pc:spChg chg="mod">
          <ac:chgData name="Jose Ignacio Bustos Melo" userId="S::jose.bustos@ine.cl::78fb0f14-be73-4728-a787-11430c225ae4" providerId="AD" clId="Web-{85563D3C-E461-4978-8BC5-B65D95C4C66B}" dt="2019-08-20T13:50:35.499" v="2" actId="20577"/>
          <ac:spMkLst>
            <pc:docMk/>
            <pc:sldMk cId="138841589" sldId="279"/>
            <ac:spMk id="8" creationId="{00000000-0000-0000-0000-000000000000}"/>
          </ac:spMkLst>
        </pc:spChg>
        <pc:spChg chg="mod">
          <ac:chgData name="Jose Ignacio Bustos Melo" userId="S::jose.bustos@ine.cl::78fb0f14-be73-4728-a787-11430c225ae4" providerId="AD" clId="Web-{85563D3C-E461-4978-8BC5-B65D95C4C66B}" dt="2019-08-20T13:50:48.515" v="7" actId="20577"/>
          <ac:spMkLst>
            <pc:docMk/>
            <pc:sldMk cId="138841589" sldId="279"/>
            <ac:spMk id="9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46E504-5FCF-4285-96D2-74D3189E559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566A0891-8DE0-46AA-8399-83C0F0DF76A5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L" dirty="0"/>
            <a:t>Objetivo de la </a:t>
          </a:r>
          <a:r>
            <a:rPr lang="es-CL" dirty="0" smtClean="0"/>
            <a:t>presentación</a:t>
          </a:r>
          <a:endParaRPr lang="es-CL" dirty="0"/>
        </a:p>
      </dgm:t>
    </dgm:pt>
    <dgm:pt modelId="{3E2BA0E8-BFEA-43A1-8489-4D2728C6C061}" type="parTrans" cxnId="{2BCC2C03-904B-48B2-91C8-E956C5F12A63}">
      <dgm:prSet/>
      <dgm:spPr/>
      <dgm:t>
        <a:bodyPr/>
        <a:lstStyle/>
        <a:p>
          <a:endParaRPr lang="es-CL"/>
        </a:p>
      </dgm:t>
    </dgm:pt>
    <dgm:pt modelId="{D9D2C30B-73DA-4F02-BB77-C4869D94203D}" type="sibTrans" cxnId="{2BCC2C03-904B-48B2-91C8-E956C5F12A63}">
      <dgm:prSet/>
      <dgm:spPr/>
      <dgm:t>
        <a:bodyPr/>
        <a:lstStyle/>
        <a:p>
          <a:endParaRPr lang="es-CL"/>
        </a:p>
      </dgm:t>
    </dgm:pt>
    <dgm:pt modelId="{D90403D0-80E9-4102-8986-48CFCCBFFF92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L" dirty="0"/>
            <a:t>Introducción</a:t>
          </a:r>
        </a:p>
      </dgm:t>
    </dgm:pt>
    <dgm:pt modelId="{AE96D834-5B0F-4B41-87D3-9B96F42D4054}" type="parTrans" cxnId="{1D58FB45-C417-41D2-85D7-9D50DC175E49}">
      <dgm:prSet/>
      <dgm:spPr/>
      <dgm:t>
        <a:bodyPr/>
        <a:lstStyle/>
        <a:p>
          <a:endParaRPr lang="es-CL"/>
        </a:p>
      </dgm:t>
    </dgm:pt>
    <dgm:pt modelId="{F69EFB2C-8035-4E49-B504-1D465726AA7F}" type="sibTrans" cxnId="{1D58FB45-C417-41D2-85D7-9D50DC175E49}">
      <dgm:prSet/>
      <dgm:spPr/>
      <dgm:t>
        <a:bodyPr/>
        <a:lstStyle/>
        <a:p>
          <a:endParaRPr lang="es-CL"/>
        </a:p>
      </dgm:t>
    </dgm:pt>
    <dgm:pt modelId="{2CE4F635-9F2F-4EE8-A431-FBC21D748EC4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L" dirty="0" smtClean="0"/>
            <a:t>Metodología: Pre-procesamiento y transformación de datos</a:t>
          </a:r>
          <a:endParaRPr lang="es-CL" dirty="0"/>
        </a:p>
      </dgm:t>
    </dgm:pt>
    <dgm:pt modelId="{214769D8-EA22-4504-B4D0-09625765DCF8}" type="parTrans" cxnId="{33FD321D-9FC2-4C2F-932C-F05C8C433FBF}">
      <dgm:prSet/>
      <dgm:spPr/>
      <dgm:t>
        <a:bodyPr/>
        <a:lstStyle/>
        <a:p>
          <a:endParaRPr lang="es-CL"/>
        </a:p>
      </dgm:t>
    </dgm:pt>
    <dgm:pt modelId="{521C0B3A-5858-439C-85B3-892DC94CAB96}" type="sibTrans" cxnId="{33FD321D-9FC2-4C2F-932C-F05C8C433FBF}">
      <dgm:prSet/>
      <dgm:spPr/>
      <dgm:t>
        <a:bodyPr/>
        <a:lstStyle/>
        <a:p>
          <a:endParaRPr lang="es-CL"/>
        </a:p>
      </dgm:t>
    </dgm:pt>
    <dgm:pt modelId="{61882A46-6397-4F98-B778-B859001DAEDF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L" dirty="0" smtClean="0"/>
            <a:t>Librerías R para Text </a:t>
          </a:r>
          <a:r>
            <a:rPr lang="es-CL" dirty="0" smtClean="0"/>
            <a:t>mining</a:t>
          </a:r>
          <a:endParaRPr lang="es-CL" dirty="0"/>
        </a:p>
      </dgm:t>
    </dgm:pt>
    <dgm:pt modelId="{20F848D4-3CBA-4840-BB2F-2CF17BDA167C}" type="parTrans" cxnId="{6941D2E9-674C-4F35-B291-E5DEF237B5D9}">
      <dgm:prSet/>
      <dgm:spPr/>
      <dgm:t>
        <a:bodyPr/>
        <a:lstStyle/>
        <a:p>
          <a:endParaRPr lang="es-ES"/>
        </a:p>
      </dgm:t>
    </dgm:pt>
    <dgm:pt modelId="{84D156E0-C8EE-45C3-8EF4-E4E676496386}" type="sibTrans" cxnId="{6941D2E9-674C-4F35-B291-E5DEF237B5D9}">
      <dgm:prSet/>
      <dgm:spPr/>
      <dgm:t>
        <a:bodyPr/>
        <a:lstStyle/>
        <a:p>
          <a:endParaRPr lang="es-ES"/>
        </a:p>
      </dgm:t>
    </dgm:pt>
    <dgm:pt modelId="{9C346489-676A-483E-BC3E-F410BBC7F148}" type="pres">
      <dgm:prSet presAssocID="{2946E504-5FCF-4285-96D2-74D3189E559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CL"/>
        </a:p>
      </dgm:t>
    </dgm:pt>
    <dgm:pt modelId="{78BCEA47-FE08-4491-A5A9-46D7A12835A4}" type="pres">
      <dgm:prSet presAssocID="{2946E504-5FCF-4285-96D2-74D3189E5590}" presName="Name1" presStyleCnt="0"/>
      <dgm:spPr/>
    </dgm:pt>
    <dgm:pt modelId="{BEF07EF1-3121-4256-B44F-6B8D7ECCDEE0}" type="pres">
      <dgm:prSet presAssocID="{2946E504-5FCF-4285-96D2-74D3189E5590}" presName="cycle" presStyleCnt="0"/>
      <dgm:spPr/>
    </dgm:pt>
    <dgm:pt modelId="{83144F8A-FFF0-4818-84B9-D6EB23ADCBF7}" type="pres">
      <dgm:prSet presAssocID="{2946E504-5FCF-4285-96D2-74D3189E5590}" presName="srcNode" presStyleLbl="node1" presStyleIdx="0" presStyleCnt="4"/>
      <dgm:spPr/>
    </dgm:pt>
    <dgm:pt modelId="{E10E427B-0DFF-4F29-B6D3-C907C4E8B6D3}" type="pres">
      <dgm:prSet presAssocID="{2946E504-5FCF-4285-96D2-74D3189E5590}" presName="conn" presStyleLbl="parChTrans1D2" presStyleIdx="0" presStyleCnt="1"/>
      <dgm:spPr/>
      <dgm:t>
        <a:bodyPr/>
        <a:lstStyle/>
        <a:p>
          <a:endParaRPr lang="es-CL"/>
        </a:p>
      </dgm:t>
    </dgm:pt>
    <dgm:pt modelId="{D644815A-4313-4261-9423-4916500D89A4}" type="pres">
      <dgm:prSet presAssocID="{2946E504-5FCF-4285-96D2-74D3189E5590}" presName="extraNode" presStyleLbl="node1" presStyleIdx="0" presStyleCnt="4"/>
      <dgm:spPr/>
    </dgm:pt>
    <dgm:pt modelId="{B751A696-423D-47B1-91DB-BCEAAF14A344}" type="pres">
      <dgm:prSet presAssocID="{2946E504-5FCF-4285-96D2-74D3189E5590}" presName="dstNode" presStyleLbl="node1" presStyleIdx="0" presStyleCnt="4"/>
      <dgm:spPr/>
    </dgm:pt>
    <dgm:pt modelId="{0D5192EA-737F-4831-94C5-D3F4C4043E45}" type="pres">
      <dgm:prSet presAssocID="{566A0891-8DE0-46AA-8399-83C0F0DF76A5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EA6273B-3B59-425B-AA26-E6ADA4EE3AE0}" type="pres">
      <dgm:prSet presAssocID="{566A0891-8DE0-46AA-8399-83C0F0DF76A5}" presName="accent_1" presStyleCnt="0"/>
      <dgm:spPr/>
    </dgm:pt>
    <dgm:pt modelId="{53F4F8C4-A68D-40A8-A6EC-6B302DE38E60}" type="pres">
      <dgm:prSet presAssocID="{566A0891-8DE0-46AA-8399-83C0F0DF76A5}" presName="accentRepeatNode" presStyleLbl="solidFgAcc1" presStyleIdx="0" presStyleCnt="4"/>
      <dgm:spPr/>
    </dgm:pt>
    <dgm:pt modelId="{B8609E7F-9D11-40E7-9B11-82952B1CD856}" type="pres">
      <dgm:prSet presAssocID="{D90403D0-80E9-4102-8986-48CFCCBFFF9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27508E1-56C9-446A-B0EC-1232BC89B405}" type="pres">
      <dgm:prSet presAssocID="{D90403D0-80E9-4102-8986-48CFCCBFFF92}" presName="accent_2" presStyleCnt="0"/>
      <dgm:spPr/>
    </dgm:pt>
    <dgm:pt modelId="{5B0A427F-FDF6-43EC-BDF4-168624F48596}" type="pres">
      <dgm:prSet presAssocID="{D90403D0-80E9-4102-8986-48CFCCBFFF92}" presName="accentRepeatNode" presStyleLbl="solidFgAcc1" presStyleIdx="1" presStyleCnt="4"/>
      <dgm:spPr/>
    </dgm:pt>
    <dgm:pt modelId="{881BBF62-0D31-4598-B259-37E9240C6D29}" type="pres">
      <dgm:prSet presAssocID="{2CE4F635-9F2F-4EE8-A431-FBC21D748EC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2F7D1A9-1F88-4C9B-8959-2F523C45F8FB}" type="pres">
      <dgm:prSet presAssocID="{2CE4F635-9F2F-4EE8-A431-FBC21D748EC4}" presName="accent_3" presStyleCnt="0"/>
      <dgm:spPr/>
    </dgm:pt>
    <dgm:pt modelId="{6C29AF35-0B5E-450E-A828-FFD2A426B031}" type="pres">
      <dgm:prSet presAssocID="{2CE4F635-9F2F-4EE8-A431-FBC21D748EC4}" presName="accentRepeatNode" presStyleLbl="solidFgAcc1" presStyleIdx="2" presStyleCnt="4"/>
      <dgm:spPr/>
    </dgm:pt>
    <dgm:pt modelId="{9B9A8D9A-822D-4E60-BAC8-53DEB2F62DDE}" type="pres">
      <dgm:prSet presAssocID="{61882A46-6397-4F98-B778-B859001DAEDF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CBE4D27-031D-425F-A6A4-B1601B99EAFD}" type="pres">
      <dgm:prSet presAssocID="{61882A46-6397-4F98-B778-B859001DAEDF}" presName="accent_4" presStyleCnt="0"/>
      <dgm:spPr/>
    </dgm:pt>
    <dgm:pt modelId="{6E51CAF8-3A9D-4D6F-AEBA-DF6E740BDDC7}" type="pres">
      <dgm:prSet presAssocID="{61882A46-6397-4F98-B778-B859001DAEDF}" presName="accentRepeatNode" presStyleLbl="solidFgAcc1" presStyleIdx="3" presStyleCnt="4"/>
      <dgm:spPr/>
    </dgm:pt>
  </dgm:ptLst>
  <dgm:cxnLst>
    <dgm:cxn modelId="{C1368834-7414-4C0C-AA34-D09C39B76668}" type="presOf" srcId="{566A0891-8DE0-46AA-8399-83C0F0DF76A5}" destId="{0D5192EA-737F-4831-94C5-D3F4C4043E45}" srcOrd="0" destOrd="0" presId="urn:microsoft.com/office/officeart/2008/layout/VerticalCurvedList"/>
    <dgm:cxn modelId="{2BCC2C03-904B-48B2-91C8-E956C5F12A63}" srcId="{2946E504-5FCF-4285-96D2-74D3189E5590}" destId="{566A0891-8DE0-46AA-8399-83C0F0DF76A5}" srcOrd="0" destOrd="0" parTransId="{3E2BA0E8-BFEA-43A1-8489-4D2728C6C061}" sibTransId="{D9D2C30B-73DA-4F02-BB77-C4869D94203D}"/>
    <dgm:cxn modelId="{A5740635-1C76-45D4-93E2-58D4B8B52412}" type="presOf" srcId="{2CE4F635-9F2F-4EE8-A431-FBC21D748EC4}" destId="{881BBF62-0D31-4598-B259-37E9240C6D29}" srcOrd="0" destOrd="0" presId="urn:microsoft.com/office/officeart/2008/layout/VerticalCurvedList"/>
    <dgm:cxn modelId="{3CDB6DAA-6BB7-4776-A270-7E067AA8D4A1}" type="presOf" srcId="{D9D2C30B-73DA-4F02-BB77-C4869D94203D}" destId="{E10E427B-0DFF-4F29-B6D3-C907C4E8B6D3}" srcOrd="0" destOrd="0" presId="urn:microsoft.com/office/officeart/2008/layout/VerticalCurvedList"/>
    <dgm:cxn modelId="{6941D2E9-674C-4F35-B291-E5DEF237B5D9}" srcId="{2946E504-5FCF-4285-96D2-74D3189E5590}" destId="{61882A46-6397-4F98-B778-B859001DAEDF}" srcOrd="3" destOrd="0" parTransId="{20F848D4-3CBA-4840-BB2F-2CF17BDA167C}" sibTransId="{84D156E0-C8EE-45C3-8EF4-E4E676496386}"/>
    <dgm:cxn modelId="{1D796E3D-7A81-47EF-996A-23014AF928B0}" type="presOf" srcId="{2946E504-5FCF-4285-96D2-74D3189E5590}" destId="{9C346489-676A-483E-BC3E-F410BBC7F148}" srcOrd="0" destOrd="0" presId="urn:microsoft.com/office/officeart/2008/layout/VerticalCurvedList"/>
    <dgm:cxn modelId="{33FD321D-9FC2-4C2F-932C-F05C8C433FBF}" srcId="{2946E504-5FCF-4285-96D2-74D3189E5590}" destId="{2CE4F635-9F2F-4EE8-A431-FBC21D748EC4}" srcOrd="2" destOrd="0" parTransId="{214769D8-EA22-4504-B4D0-09625765DCF8}" sibTransId="{521C0B3A-5858-439C-85B3-892DC94CAB96}"/>
    <dgm:cxn modelId="{3D9E0714-0EA2-4F08-B97E-DDC74B3F9DBB}" type="presOf" srcId="{61882A46-6397-4F98-B778-B859001DAEDF}" destId="{9B9A8D9A-822D-4E60-BAC8-53DEB2F62DDE}" srcOrd="0" destOrd="0" presId="urn:microsoft.com/office/officeart/2008/layout/VerticalCurvedList"/>
    <dgm:cxn modelId="{1D58FB45-C417-41D2-85D7-9D50DC175E49}" srcId="{2946E504-5FCF-4285-96D2-74D3189E5590}" destId="{D90403D0-80E9-4102-8986-48CFCCBFFF92}" srcOrd="1" destOrd="0" parTransId="{AE96D834-5B0F-4B41-87D3-9B96F42D4054}" sibTransId="{F69EFB2C-8035-4E49-B504-1D465726AA7F}"/>
    <dgm:cxn modelId="{FD10BE32-CD87-4F46-878B-0B879797064A}" type="presOf" srcId="{D90403D0-80E9-4102-8986-48CFCCBFFF92}" destId="{B8609E7F-9D11-40E7-9B11-82952B1CD856}" srcOrd="0" destOrd="0" presId="urn:microsoft.com/office/officeart/2008/layout/VerticalCurvedList"/>
    <dgm:cxn modelId="{933EA72C-5308-4813-B006-32F5D88D1D0F}" type="presParOf" srcId="{9C346489-676A-483E-BC3E-F410BBC7F148}" destId="{78BCEA47-FE08-4491-A5A9-46D7A12835A4}" srcOrd="0" destOrd="0" presId="urn:microsoft.com/office/officeart/2008/layout/VerticalCurvedList"/>
    <dgm:cxn modelId="{BD8ECD8D-FD09-4AA3-8D4E-B82E0ED0BB31}" type="presParOf" srcId="{78BCEA47-FE08-4491-A5A9-46D7A12835A4}" destId="{BEF07EF1-3121-4256-B44F-6B8D7ECCDEE0}" srcOrd="0" destOrd="0" presId="urn:microsoft.com/office/officeart/2008/layout/VerticalCurvedList"/>
    <dgm:cxn modelId="{BD7F1006-D5AE-4192-8FD6-3DB94F5CB9E7}" type="presParOf" srcId="{BEF07EF1-3121-4256-B44F-6B8D7ECCDEE0}" destId="{83144F8A-FFF0-4818-84B9-D6EB23ADCBF7}" srcOrd="0" destOrd="0" presId="urn:microsoft.com/office/officeart/2008/layout/VerticalCurvedList"/>
    <dgm:cxn modelId="{4379CC30-62C6-4370-89B1-D278C1AA777F}" type="presParOf" srcId="{BEF07EF1-3121-4256-B44F-6B8D7ECCDEE0}" destId="{E10E427B-0DFF-4F29-B6D3-C907C4E8B6D3}" srcOrd="1" destOrd="0" presId="urn:microsoft.com/office/officeart/2008/layout/VerticalCurvedList"/>
    <dgm:cxn modelId="{65235842-3655-4D12-BD7F-13993B261E5F}" type="presParOf" srcId="{BEF07EF1-3121-4256-B44F-6B8D7ECCDEE0}" destId="{D644815A-4313-4261-9423-4916500D89A4}" srcOrd="2" destOrd="0" presId="urn:microsoft.com/office/officeart/2008/layout/VerticalCurvedList"/>
    <dgm:cxn modelId="{66016AE4-CDFF-4809-975F-CDCF640C0BB1}" type="presParOf" srcId="{BEF07EF1-3121-4256-B44F-6B8D7ECCDEE0}" destId="{B751A696-423D-47B1-91DB-BCEAAF14A344}" srcOrd="3" destOrd="0" presId="urn:microsoft.com/office/officeart/2008/layout/VerticalCurvedList"/>
    <dgm:cxn modelId="{9BB43E88-2B84-4040-B066-902BDE227455}" type="presParOf" srcId="{78BCEA47-FE08-4491-A5A9-46D7A12835A4}" destId="{0D5192EA-737F-4831-94C5-D3F4C4043E45}" srcOrd="1" destOrd="0" presId="urn:microsoft.com/office/officeart/2008/layout/VerticalCurvedList"/>
    <dgm:cxn modelId="{116AFFAF-5C4C-41B4-9B29-997EC86FBD4D}" type="presParOf" srcId="{78BCEA47-FE08-4491-A5A9-46D7A12835A4}" destId="{0EA6273B-3B59-425B-AA26-E6ADA4EE3AE0}" srcOrd="2" destOrd="0" presId="urn:microsoft.com/office/officeart/2008/layout/VerticalCurvedList"/>
    <dgm:cxn modelId="{C865D9BD-F563-40FC-AD20-A1C7D2FECCD0}" type="presParOf" srcId="{0EA6273B-3B59-425B-AA26-E6ADA4EE3AE0}" destId="{53F4F8C4-A68D-40A8-A6EC-6B302DE38E60}" srcOrd="0" destOrd="0" presId="urn:microsoft.com/office/officeart/2008/layout/VerticalCurvedList"/>
    <dgm:cxn modelId="{130E1239-E1EB-4DEB-9E1D-C46B7CD720E6}" type="presParOf" srcId="{78BCEA47-FE08-4491-A5A9-46D7A12835A4}" destId="{B8609E7F-9D11-40E7-9B11-82952B1CD856}" srcOrd="3" destOrd="0" presId="urn:microsoft.com/office/officeart/2008/layout/VerticalCurvedList"/>
    <dgm:cxn modelId="{9D45E014-B687-45DB-8BED-F73ABC028F70}" type="presParOf" srcId="{78BCEA47-FE08-4491-A5A9-46D7A12835A4}" destId="{B27508E1-56C9-446A-B0EC-1232BC89B405}" srcOrd="4" destOrd="0" presId="urn:microsoft.com/office/officeart/2008/layout/VerticalCurvedList"/>
    <dgm:cxn modelId="{2ADAB545-4A80-4CAA-BDB2-476607102C79}" type="presParOf" srcId="{B27508E1-56C9-446A-B0EC-1232BC89B405}" destId="{5B0A427F-FDF6-43EC-BDF4-168624F48596}" srcOrd="0" destOrd="0" presId="urn:microsoft.com/office/officeart/2008/layout/VerticalCurvedList"/>
    <dgm:cxn modelId="{D4BAD8DB-74B4-488B-BE1D-6990BBAA8217}" type="presParOf" srcId="{78BCEA47-FE08-4491-A5A9-46D7A12835A4}" destId="{881BBF62-0D31-4598-B259-37E9240C6D29}" srcOrd="5" destOrd="0" presId="urn:microsoft.com/office/officeart/2008/layout/VerticalCurvedList"/>
    <dgm:cxn modelId="{051264FE-976F-4DA6-927C-6C328B263381}" type="presParOf" srcId="{78BCEA47-FE08-4491-A5A9-46D7A12835A4}" destId="{72F7D1A9-1F88-4C9B-8959-2F523C45F8FB}" srcOrd="6" destOrd="0" presId="urn:microsoft.com/office/officeart/2008/layout/VerticalCurvedList"/>
    <dgm:cxn modelId="{1822D4C9-C124-4651-95C6-5C04ECB42B48}" type="presParOf" srcId="{72F7D1A9-1F88-4C9B-8959-2F523C45F8FB}" destId="{6C29AF35-0B5E-450E-A828-FFD2A426B031}" srcOrd="0" destOrd="0" presId="urn:microsoft.com/office/officeart/2008/layout/VerticalCurvedList"/>
    <dgm:cxn modelId="{38129A97-4699-4347-B269-5E53F7F155DF}" type="presParOf" srcId="{78BCEA47-FE08-4491-A5A9-46D7A12835A4}" destId="{9B9A8D9A-822D-4E60-BAC8-53DEB2F62DDE}" srcOrd="7" destOrd="0" presId="urn:microsoft.com/office/officeart/2008/layout/VerticalCurvedList"/>
    <dgm:cxn modelId="{5ED8B81C-8E26-4D7F-9813-62184D5610AA}" type="presParOf" srcId="{78BCEA47-FE08-4491-A5A9-46D7A12835A4}" destId="{CCBE4D27-031D-425F-A6A4-B1601B99EAFD}" srcOrd="8" destOrd="0" presId="urn:microsoft.com/office/officeart/2008/layout/VerticalCurvedList"/>
    <dgm:cxn modelId="{8F56F29F-451B-4550-A196-85F21CF7FB50}" type="presParOf" srcId="{CCBE4D27-031D-425F-A6A4-B1601B99EAFD}" destId="{6E51CAF8-3A9D-4D6F-AEBA-DF6E740BDD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E427B-0DFF-4F29-B6D3-C907C4E8B6D3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5192EA-737F-4831-94C5-D3F4C4043E45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/>
            <a:t>Objetivo de la </a:t>
          </a:r>
          <a:r>
            <a:rPr lang="es-CL" sz="2500" kern="1200" dirty="0" smtClean="0"/>
            <a:t>presentación</a:t>
          </a:r>
          <a:endParaRPr lang="es-CL" sz="2500" kern="1200" dirty="0"/>
        </a:p>
      </dsp:txBody>
      <dsp:txXfrm>
        <a:off x="610504" y="416587"/>
        <a:ext cx="7440913" cy="833607"/>
      </dsp:txXfrm>
    </dsp:sp>
    <dsp:sp modelId="{53F4F8C4-A68D-40A8-A6EC-6B302DE38E60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609E7F-9D11-40E7-9B11-82952B1CD856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/>
            <a:t>Introducción</a:t>
          </a:r>
        </a:p>
      </dsp:txBody>
      <dsp:txXfrm>
        <a:off x="1088431" y="1667215"/>
        <a:ext cx="6962986" cy="833607"/>
      </dsp:txXfrm>
    </dsp:sp>
    <dsp:sp modelId="{5B0A427F-FDF6-43EC-BDF4-168624F48596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1BBF62-0D31-4598-B259-37E9240C6D29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 smtClean="0"/>
            <a:t>Metodología: Pre-procesamiento y transformación de datos</a:t>
          </a:r>
          <a:endParaRPr lang="es-CL" sz="2500" kern="1200" dirty="0"/>
        </a:p>
      </dsp:txBody>
      <dsp:txXfrm>
        <a:off x="1088431" y="2917843"/>
        <a:ext cx="6962986" cy="833607"/>
      </dsp:txXfrm>
    </dsp:sp>
    <dsp:sp modelId="{6C29AF35-0B5E-450E-A828-FFD2A426B031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9A8D9A-822D-4E60-BAC8-53DEB2F62DDE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 smtClean="0"/>
            <a:t>Librerías R para Text </a:t>
          </a:r>
          <a:r>
            <a:rPr lang="es-CL" sz="2500" kern="1200" dirty="0" smtClean="0"/>
            <a:t>mining</a:t>
          </a:r>
          <a:endParaRPr lang="es-CL" sz="2500" kern="1200" dirty="0"/>
        </a:p>
      </dsp:txBody>
      <dsp:txXfrm>
        <a:off x="610504" y="4168472"/>
        <a:ext cx="7440913" cy="833607"/>
      </dsp:txXfrm>
    </dsp:sp>
    <dsp:sp modelId="{6E51CAF8-3A9D-4D6F-AEBA-DF6E740BDDC7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F230A-AC1D-4F0F-AAB4-65428294F887}" type="datetimeFigureOut">
              <a:rPr lang="es-MX" smtClean="0"/>
              <a:t>07/02/2020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C9F0A-8575-4FCE-84C4-97FF231B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68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Portada</a:t>
            </a:r>
            <a:r>
              <a:rPr lang="es-CL" baseline="0" dirty="0"/>
              <a:t> Corporativa + Título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0A39-5B02-4E33-A3F5-5D2677B1B88C}" type="slidenum">
              <a:rPr lang="es-CL" smtClean="0"/>
              <a:pPr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3533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Portada</a:t>
            </a:r>
            <a:r>
              <a:rPr lang="es-CL" baseline="0" dirty="0"/>
              <a:t> Corporativa + Título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0A39-5B02-4E33-A3F5-5D2677B1B88C}" type="slidenum">
              <a:rPr lang="es-CL" smtClean="0">
                <a:solidFill>
                  <a:prstClr val="black"/>
                </a:solidFill>
              </a:rPr>
              <a:pPr/>
              <a:t>27</a:t>
            </a:fld>
            <a:endParaRPr lang="es-C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421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987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772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0754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9809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3686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550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39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54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417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5805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338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618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03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93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7471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121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646C0-A06C-4513-856E-142DEC7F7037}" type="datetimeFigureOut">
              <a:rPr lang="es-CL" smtClean="0"/>
              <a:t>07-02-2020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1D006-C959-4F69-9053-E8DC0F1D77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63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0.png"/><Relationship Id="rId5" Type="http://schemas.openxmlformats.org/officeDocument/2006/relationships/image" Target="../media/image29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865" y="740701"/>
            <a:ext cx="1035299" cy="103529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866" y="6414312"/>
            <a:ext cx="1034269" cy="44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893527" y="2207006"/>
            <a:ext cx="10273140" cy="44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>
                <a:solidFill>
                  <a:schemeClr val="tx2">
                    <a:lumMod val="75000"/>
                  </a:schemeClr>
                </a:solidFill>
              </a:rPr>
              <a:t>Clasificación automática de textos utilizando técnicas </a:t>
            </a:r>
            <a:endParaRPr lang="es-CL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endParaRPr lang="es-CL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 smtClean="0">
                <a:solidFill>
                  <a:schemeClr val="tx2">
                    <a:lumMod val="75000"/>
                  </a:schemeClr>
                </a:solidFill>
              </a:rPr>
              <a:t>de machine learning: Pre-procesamiento y </a:t>
            </a:r>
          </a:p>
          <a:p>
            <a:pPr algn="ctr">
              <a:lnSpc>
                <a:spcPts val="1700"/>
              </a:lnSpc>
              <a:spcAft>
                <a:spcPts val="50"/>
              </a:spcAft>
            </a:pPr>
            <a:endParaRPr lang="es-CL" sz="36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 smtClean="0">
                <a:solidFill>
                  <a:schemeClr val="tx2">
                    <a:lumMod val="75000"/>
                  </a:schemeClr>
                </a:solidFill>
              </a:rPr>
              <a:t>Transformación de datos</a:t>
            </a:r>
          </a:p>
          <a:p>
            <a:pPr algn="ctr">
              <a:lnSpc>
                <a:spcPts val="2267"/>
              </a:lnSpc>
              <a:spcAft>
                <a:spcPts val="67"/>
              </a:spcAft>
            </a:pPr>
            <a:endParaRPr lang="es-CL" sz="2933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>
              <a:lnSpc>
                <a:spcPts val="2267"/>
              </a:lnSpc>
              <a:spcAft>
                <a:spcPts val="67"/>
              </a:spcAft>
            </a:pPr>
            <a:endParaRPr lang="es-CL" sz="2933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chemeClr val="accent1">
                    <a:lumMod val="75000"/>
                  </a:schemeClr>
                </a:solidFill>
              </a:rPr>
              <a:t>Departamento de Metodologías e Innovación Estadística</a:t>
            </a: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chemeClr val="accent1">
                    <a:lumMod val="75000"/>
                  </a:schemeClr>
                </a:solidFill>
              </a:rPr>
              <a:t>Subdepartamento de Investigación Estadística </a:t>
            </a: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chemeClr val="accent1">
                    <a:lumMod val="75000"/>
                  </a:schemeClr>
                </a:solidFill>
              </a:rPr>
              <a:t>Instituto Nacional de Estadísticas</a:t>
            </a:r>
          </a:p>
          <a:p>
            <a:pPr algn="ctr">
              <a:lnSpc>
                <a:spcPct val="300000"/>
              </a:lnSpc>
            </a:pPr>
            <a:endParaRPr lang="es-CL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lnSpc>
                <a:spcPct val="300000"/>
              </a:lnSpc>
            </a:pPr>
            <a:r>
              <a:rPr lang="es-C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Febrero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525453" y="5252026"/>
            <a:ext cx="1009289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97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22049" y="1270293"/>
            <a:ext cx="6914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Ejemplo de Normalización y Tokenización (CIUO-1)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787" y="2564904"/>
            <a:ext cx="9649216" cy="137179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7" y="2613472"/>
            <a:ext cx="9729557" cy="129558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908" y="3525011"/>
            <a:ext cx="3226251" cy="1346388"/>
          </a:xfrm>
          <a:prstGeom prst="rect">
            <a:avLst/>
          </a:prstGeom>
        </p:spPr>
      </p:pic>
      <p:sp>
        <p:nvSpPr>
          <p:cNvPr id="17" name="Flecha derecha 16"/>
          <p:cNvSpPr/>
          <p:nvPr/>
        </p:nvSpPr>
        <p:spPr>
          <a:xfrm rot="5400000">
            <a:off x="6274821" y="3037685"/>
            <a:ext cx="365800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L" sz="240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629" y="2660916"/>
            <a:ext cx="7354327" cy="30484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631862" y="5463074"/>
            <a:ext cx="7476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3200" b="1" dirty="0">
                <a:solidFill>
                  <a:srgbClr val="0000FF"/>
                </a:solidFill>
              </a:rPr>
              <a:t>Textos originales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708002" y="5463074"/>
            <a:ext cx="7476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3200" b="1" dirty="0">
                <a:solidFill>
                  <a:srgbClr val="0000FF"/>
                </a:solidFill>
              </a:rPr>
              <a:t>Transformar todo a minúscula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356439" y="5421191"/>
            <a:ext cx="7476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3200" b="1" dirty="0">
                <a:solidFill>
                  <a:srgbClr val="0000FF"/>
                </a:solidFill>
                <a:latin typeface="+mj-lt"/>
              </a:rPr>
              <a:t>Generar unidades aisladas o “</a:t>
            </a:r>
            <a:r>
              <a:rPr lang="es-CL" sz="3200" b="1" dirty="0" err="1">
                <a:solidFill>
                  <a:srgbClr val="0000FF"/>
                </a:solidFill>
                <a:latin typeface="+mj-lt"/>
              </a:rPr>
              <a:t>tokens</a:t>
            </a:r>
            <a:r>
              <a:rPr lang="es-CL" sz="3200" b="1" dirty="0">
                <a:solidFill>
                  <a:srgbClr val="0000FF"/>
                </a:solidFill>
                <a:latin typeface="+mj-lt"/>
              </a:rPr>
              <a:t>”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19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animBg="1"/>
      <p:bldP spid="4" grpId="0"/>
      <p:bldP spid="4" grpId="1"/>
      <p:bldP spid="18" grpId="0"/>
      <p:bldP spid="18" grpId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Pre-Procesamiento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13833" y="2431775"/>
            <a:ext cx="10656157" cy="2866495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Clr>
                <a:srgbClr val="C00000"/>
              </a:buClr>
              <a:buSzPct val="150000"/>
              <a:buNone/>
            </a:pPr>
            <a:r>
              <a:rPr lang="es-CL" sz="2200" dirty="0">
                <a:latin typeface="+mj-lt"/>
              </a:rPr>
              <a:t>La </a:t>
            </a:r>
            <a:r>
              <a:rPr lang="es-CL" sz="2200" b="1" dirty="0">
                <a:latin typeface="+mj-lt"/>
              </a:rPr>
              <a:t>selección de características apropiadas </a:t>
            </a:r>
            <a:r>
              <a:rPr lang="es-CL" sz="2200" dirty="0">
                <a:latin typeface="+mj-lt"/>
              </a:rPr>
              <a:t>puede ser bastante útil para ayudar en la tarea de clasificación.</a:t>
            </a:r>
          </a:p>
          <a:p>
            <a:pPr marL="380981" lvl="1">
              <a:buClr>
                <a:srgbClr val="C00000"/>
              </a:buClr>
              <a:buSzPct val="150000"/>
              <a:buFont typeface="Calibri" panose="020F0502020204030204" pitchFamily="34" charset="0"/>
              <a:buChar char="–"/>
            </a:pPr>
            <a:endParaRPr lang="es-CL" sz="2200" dirty="0">
              <a:latin typeface="+mj-lt"/>
            </a:endParaRPr>
          </a:p>
          <a:p>
            <a:pPr marL="990553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b="1" dirty="0">
                <a:latin typeface="+mj-lt"/>
              </a:rPr>
              <a:t>Reducción de la dimensionalidad: </a:t>
            </a:r>
            <a:r>
              <a:rPr lang="es-CL" sz="2200" dirty="0">
                <a:latin typeface="+mj-lt"/>
              </a:rPr>
              <a:t>Puede disminuir de manera importante el costo computacional.</a:t>
            </a:r>
            <a:r>
              <a:rPr lang="es-CL" sz="2200" b="1" dirty="0">
                <a:latin typeface="+mj-lt"/>
              </a:rPr>
              <a:t> </a:t>
            </a:r>
            <a:endParaRPr lang="es-CL" sz="2200" dirty="0">
              <a:latin typeface="+mj-lt"/>
            </a:endParaRPr>
          </a:p>
          <a:p>
            <a:pPr marL="914364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marL="990553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b="1" dirty="0">
                <a:latin typeface="+mj-lt"/>
              </a:rPr>
              <a:t>Filtrar las características irrelevantes</a:t>
            </a:r>
            <a:r>
              <a:rPr lang="es-CL" sz="2200" dirty="0">
                <a:latin typeface="+mj-lt"/>
              </a:rPr>
              <a:t>: Construir un </a:t>
            </a:r>
            <a:r>
              <a:rPr lang="es-CL" sz="2200" b="1" dirty="0">
                <a:latin typeface="+mj-lt"/>
              </a:rPr>
              <a:t>modelo preciso y eficaz </a:t>
            </a:r>
            <a:r>
              <a:rPr lang="es-CL" sz="2200" dirty="0">
                <a:latin typeface="+mj-lt"/>
              </a:rPr>
              <a:t>para la clasificación de documentos.</a:t>
            </a:r>
            <a:endParaRPr lang="es-CL" sz="2200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80981" lvl="1">
              <a:buClr>
                <a:srgbClr val="C00000"/>
              </a:buClr>
              <a:buSzPct val="150000"/>
              <a:buFont typeface="Calibri" panose="020F0502020204030204" pitchFamily="34" charset="0"/>
              <a:buChar char="–"/>
            </a:pPr>
            <a:endParaRPr lang="es-CL" sz="2200" dirty="0">
              <a:latin typeface="+mj-l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13833" y="1634503"/>
            <a:ext cx="483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Selección de Características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8422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Pre-Procesamiento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23392" y="1776428"/>
            <a:ext cx="10752168" cy="4731238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891" lvl="1" indent="-342891">
              <a:buClr>
                <a:srgbClr val="C00000"/>
              </a:buClr>
              <a:buSzPct val="150000"/>
            </a:pPr>
            <a:r>
              <a:rPr lang="es-CL" sz="2200" dirty="0">
                <a:latin typeface="+mj-lt"/>
              </a:rPr>
              <a:t>Estrategia no supervisada</a:t>
            </a: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200" dirty="0">
              <a:latin typeface="+mj-lt"/>
            </a:endParaRPr>
          </a:p>
          <a:p>
            <a:pPr marL="914364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Eliminación de </a:t>
            </a:r>
            <a:r>
              <a:rPr lang="es-CL" sz="2200" b="1" dirty="0">
                <a:latin typeface="+mj-lt"/>
              </a:rPr>
              <a:t>“stopwords</a:t>
            </a:r>
            <a:r>
              <a:rPr lang="es-CL" sz="2200" b="1" dirty="0" smtClean="0">
                <a:latin typeface="+mj-lt"/>
              </a:rPr>
              <a:t>”</a:t>
            </a:r>
          </a:p>
          <a:p>
            <a:pPr marL="533374" lvl="2" indent="0">
              <a:buClr>
                <a:srgbClr val="C00000"/>
              </a:buClr>
              <a:buSzPct val="150000"/>
              <a:buNone/>
            </a:pPr>
            <a:endParaRPr lang="es-CL" sz="2200" b="1" dirty="0">
              <a:latin typeface="+mj-lt"/>
            </a:endParaRPr>
          </a:p>
          <a:p>
            <a:pPr marL="914364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Procedimiento de </a:t>
            </a:r>
            <a:r>
              <a:rPr lang="es-CL" sz="2200" b="1" dirty="0" smtClean="0">
                <a:latin typeface="+mj-lt"/>
              </a:rPr>
              <a:t>Stemming</a:t>
            </a:r>
          </a:p>
          <a:p>
            <a:pPr marL="533374" lvl="2" indent="0">
              <a:buClr>
                <a:srgbClr val="C00000"/>
              </a:buClr>
              <a:buSzPct val="150000"/>
              <a:buNone/>
            </a:pPr>
            <a:endParaRPr lang="es-CL" sz="2200" b="1" dirty="0">
              <a:latin typeface="+mj-lt"/>
            </a:endParaRPr>
          </a:p>
          <a:p>
            <a:pPr marL="914364" lvl="2" indent="-38099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Eliminación de características con baja frecuencia</a:t>
            </a: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200" dirty="0">
              <a:latin typeface="+mj-lt"/>
            </a:endParaRPr>
          </a:p>
          <a:p>
            <a:pPr marL="457178" lvl="1" indent="-457178">
              <a:buClr>
                <a:srgbClr val="C00000"/>
              </a:buClr>
              <a:buSzPct val="150000"/>
              <a:buAutoNum type="arabicPeriod"/>
            </a:pPr>
            <a:endParaRPr lang="es-CL" sz="2200" dirty="0">
              <a:latin typeface="+mj-lt"/>
            </a:endParaRPr>
          </a:p>
          <a:p>
            <a:pPr marL="342891" lvl="1" indent="-342891">
              <a:buClr>
                <a:srgbClr val="C00000"/>
              </a:buClr>
              <a:buSzPct val="150000"/>
            </a:pPr>
            <a:r>
              <a:rPr lang="es-CL" sz="2200" dirty="0">
                <a:latin typeface="+mj-lt"/>
              </a:rPr>
              <a:t>Estrategia </a:t>
            </a:r>
            <a:r>
              <a:rPr lang="es-CL" sz="2200" dirty="0" smtClean="0">
                <a:latin typeface="+mj-lt"/>
              </a:rPr>
              <a:t>supervisada</a:t>
            </a:r>
          </a:p>
          <a:p>
            <a:pPr marL="342891" lvl="1" indent="-342891">
              <a:buClr>
                <a:srgbClr val="C00000"/>
              </a:buClr>
              <a:buSzPct val="150000"/>
            </a:pPr>
            <a:endParaRPr lang="es-CL" sz="2200" dirty="0" smtClean="0">
              <a:latin typeface="+mj-lt"/>
            </a:endParaRPr>
          </a:p>
          <a:p>
            <a:pPr marL="533373" lvl="2" indent="0">
              <a:buClr>
                <a:srgbClr val="C00000"/>
              </a:buClr>
              <a:buSzPct val="150000"/>
              <a:buNone/>
            </a:pPr>
            <a:r>
              <a:rPr lang="es-CL" sz="2200" dirty="0" smtClean="0">
                <a:latin typeface="+mj-lt"/>
              </a:rPr>
              <a:t>Con muestras de entrenamiento etiquetadas se identifica las características que tienen mayor poder de discriminación entre las clases. </a:t>
            </a:r>
          </a:p>
          <a:p>
            <a:pPr marL="457178" lvl="1" indent="-457178">
              <a:buClr>
                <a:srgbClr val="C00000"/>
              </a:buClr>
              <a:buSzPct val="150000"/>
              <a:buAutoNum type="arabicPeriod"/>
            </a:pPr>
            <a:endParaRPr lang="es-CL" sz="2133" dirty="0">
              <a:latin typeface="+mj-l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22047" y="1141503"/>
            <a:ext cx="483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Selección de Características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935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Pre-Procesamiento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24419" y="1797384"/>
            <a:ext cx="11040533" cy="3935872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Clr>
                <a:srgbClr val="C00000"/>
              </a:buClr>
              <a:buSzPct val="150000"/>
              <a:buNone/>
            </a:pPr>
            <a:r>
              <a:rPr lang="es-CL" sz="2200" dirty="0">
                <a:latin typeface="+mj-lt"/>
              </a:rPr>
              <a:t>Los</a:t>
            </a:r>
            <a:r>
              <a:rPr lang="es-CL" sz="2200" i="1" dirty="0">
                <a:latin typeface="+mj-lt"/>
              </a:rPr>
              <a:t> stopwords</a:t>
            </a:r>
            <a:r>
              <a:rPr lang="es-CL" sz="2200" dirty="0">
                <a:latin typeface="+mj-lt"/>
              </a:rPr>
              <a:t> son palabras que no contienen información acerca del contenido del documento (i.e. pronombres, artículos, preposiciones, conjunciones, etc.).</a:t>
            </a:r>
            <a:endParaRPr lang="en-US" sz="2200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22049" y="1270293"/>
            <a:ext cx="7682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Selección de Características: Eliminación de Stopwords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30" r="-1" b="-2936"/>
          <a:stretch/>
        </p:blipFill>
        <p:spPr>
          <a:xfrm>
            <a:off x="5039891" y="2692355"/>
            <a:ext cx="3264356" cy="3327864"/>
          </a:xfrm>
          <a:prstGeom prst="ellipse">
            <a:avLst/>
          </a:prstGeom>
          <a:effectLst/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148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24419" y="1982383"/>
            <a:ext cx="10752168" cy="4366899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Clr>
                <a:srgbClr val="C00000"/>
              </a:buClr>
              <a:buSzPct val="150000"/>
              <a:buNone/>
            </a:pPr>
            <a:r>
              <a:rPr lang="es-CL" sz="2200" dirty="0">
                <a:latin typeface="+mj-lt"/>
              </a:rPr>
              <a:t>El término </a:t>
            </a:r>
            <a:r>
              <a:rPr lang="es-CL" sz="2200" i="1" dirty="0">
                <a:latin typeface="+mj-lt"/>
              </a:rPr>
              <a:t>stemming</a:t>
            </a:r>
            <a:r>
              <a:rPr lang="es-CL" sz="2200" dirty="0">
                <a:latin typeface="+mj-lt"/>
              </a:rPr>
              <a:t> se refiere al proceso de remover sufijos para generar “palabras tallos o de origen”. Esto se realiza para agrupar palabras que semánticamente son muy cercanas.</a:t>
            </a: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200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Doctor y </a:t>
            </a:r>
            <a:r>
              <a:rPr lang="es-CL" sz="2200" dirty="0" smtClean="0">
                <a:latin typeface="+mj-lt"/>
              </a:rPr>
              <a:t>doctora</a:t>
            </a:r>
          </a:p>
          <a:p>
            <a:pPr marL="347386" lvl="1" indent="0">
              <a:buClr>
                <a:srgbClr val="C00000"/>
              </a:buClr>
              <a:buSzPct val="150000"/>
              <a:buNone/>
            </a:pPr>
            <a:endParaRPr lang="es-CL" sz="2200" dirty="0">
              <a:latin typeface="+mj-lt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Empresa y </a:t>
            </a:r>
            <a:r>
              <a:rPr lang="es-CL" sz="2200" dirty="0" smtClean="0">
                <a:latin typeface="+mj-lt"/>
              </a:rPr>
              <a:t>empresario</a:t>
            </a:r>
          </a:p>
          <a:p>
            <a:pPr marL="347386" lvl="1" indent="0">
              <a:buClr>
                <a:srgbClr val="C00000"/>
              </a:buClr>
              <a:buSzPct val="150000"/>
              <a:buNone/>
            </a:pPr>
            <a:endParaRPr lang="es-CL" sz="2200" dirty="0">
              <a:latin typeface="+mj-lt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Administración y </a:t>
            </a:r>
            <a:r>
              <a:rPr lang="es-CL" sz="2200" dirty="0" smtClean="0">
                <a:latin typeface="+mj-lt"/>
              </a:rPr>
              <a:t>administrativa</a:t>
            </a:r>
          </a:p>
          <a:p>
            <a:pPr marL="347386" lvl="1" indent="0">
              <a:buClr>
                <a:srgbClr val="C00000"/>
              </a:buClr>
              <a:buSzPct val="150000"/>
              <a:buNone/>
            </a:pPr>
            <a:endParaRPr lang="es-CL" sz="2200" dirty="0">
              <a:latin typeface="+mj-lt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Almacenamiento y almacén </a:t>
            </a:r>
            <a:endParaRPr lang="es-CL" sz="2200" dirty="0" smtClean="0">
              <a:latin typeface="+mj-lt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marL="575986" lvl="1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Etc…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22049" y="1167261"/>
            <a:ext cx="7682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Selección de Características: Stemming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57306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Pre-Procesamiento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719405" y="2742702"/>
            <a:ext cx="10465162" cy="2289187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34290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Ganancia de información (IG</a:t>
            </a:r>
            <a:r>
              <a:rPr lang="es-CL" sz="2200" dirty="0" smtClean="0">
                <a:latin typeface="+mj-lt"/>
              </a:rPr>
              <a:t>)</a:t>
            </a:r>
          </a:p>
          <a:p>
            <a:pPr lvl="1" indent="-34290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lvl="1" indent="-34290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Estadística Chi-Cuadrado (CHI</a:t>
            </a:r>
            <a:r>
              <a:rPr lang="es-CL" sz="2200" dirty="0" smtClean="0">
                <a:latin typeface="+mj-lt"/>
              </a:rPr>
              <a:t>)</a:t>
            </a:r>
          </a:p>
          <a:p>
            <a:pPr lvl="1" indent="-34290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lvl="1" indent="-342900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Odds Ratio (OR)</a:t>
            </a:r>
          </a:p>
          <a:p>
            <a:pPr marL="342891" lvl="1" indent="-342891">
              <a:buClr>
                <a:srgbClr val="C00000"/>
              </a:buClr>
              <a:buSzPct val="150000"/>
            </a:pPr>
            <a:endParaRPr lang="es-CL" sz="2200" dirty="0">
              <a:latin typeface="+mj-lt"/>
            </a:endParaRPr>
          </a:p>
          <a:p>
            <a:pPr marL="0" lvl="1" indent="0" algn="just">
              <a:buClr>
                <a:srgbClr val="C00000"/>
              </a:buClr>
              <a:buSzPct val="150000"/>
              <a:buNone/>
            </a:pPr>
            <a:r>
              <a:rPr lang="es-CL" sz="2200" dirty="0">
                <a:latin typeface="+mj-lt"/>
              </a:rPr>
              <a:t>Todos estos procedimientos buscan identificar las características que más discriminan entre las distintas clases. </a:t>
            </a:r>
          </a:p>
          <a:p>
            <a:pPr marL="342891" lvl="1" indent="-342891">
              <a:buClr>
                <a:srgbClr val="C00000"/>
              </a:buClr>
              <a:buSzPct val="150000"/>
            </a:pPr>
            <a:endParaRPr lang="es-CL" sz="2200" dirty="0">
              <a:latin typeface="+mj-l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22049" y="1721054"/>
            <a:ext cx="7682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400" b="1" dirty="0">
                <a:solidFill>
                  <a:srgbClr val="0000FF"/>
                </a:solidFill>
                <a:latin typeface="+mj-lt"/>
              </a:rPr>
              <a:t>Selección</a:t>
            </a:r>
            <a:r>
              <a:rPr lang="es-CL" sz="2400" b="1" dirty="0">
                <a:solidFill>
                  <a:srgbClr val="0000FF"/>
                </a:solidFill>
              </a:rPr>
              <a:t> de Características: Métodos Supervisados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648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Transformación (Representación de Documentos)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10" name="Marcador de contenido 9"/>
          <p:cNvSpPr>
            <a:spLocks noGrp="1"/>
          </p:cNvSpPr>
          <p:nvPr>
            <p:ph idx="1"/>
          </p:nvPr>
        </p:nvSpPr>
        <p:spPr>
          <a:xfrm>
            <a:off x="613833" y="1058529"/>
            <a:ext cx="10474877" cy="34440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La representación de documento quizás más comúnmente utilizada por su simplicidad y efectividad es el llamado </a:t>
            </a:r>
            <a:r>
              <a:rPr lang="es-CL" sz="2200" b="1" dirty="0">
                <a:latin typeface="+mj-lt"/>
              </a:rPr>
              <a:t>Modelo de Espacio Vectorial </a:t>
            </a:r>
            <a:r>
              <a:rPr lang="es-CL" sz="2200" dirty="0">
                <a:latin typeface="+mj-lt"/>
              </a:rPr>
              <a:t>(Aas &amp; Eikvil, 1999). </a:t>
            </a: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En el modelo de Espacio Vectorial, los documentos son representados por </a:t>
            </a:r>
            <a:r>
              <a:rPr lang="es-CL" sz="2200" b="1" dirty="0">
                <a:latin typeface="+mj-lt"/>
              </a:rPr>
              <a:t>vectores de palabras</a:t>
            </a:r>
            <a:r>
              <a:rPr lang="es-CL" sz="2200" dirty="0">
                <a:latin typeface="+mj-lt"/>
              </a:rPr>
              <a:t>.</a:t>
            </a: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Como cada palabra normalmente no aparece en cada documento usualmente se genera una </a:t>
            </a:r>
            <a:r>
              <a:rPr lang="es-CL" sz="2200" b="1" dirty="0">
                <a:latin typeface="+mj-lt"/>
              </a:rPr>
              <a:t>matriz dispersa </a:t>
            </a:r>
            <a:r>
              <a:rPr lang="es-CL" sz="2200" dirty="0">
                <a:latin typeface="+mj-lt"/>
              </a:rPr>
              <a:t>(i.e. es una matriz de gran tamaño en la que la mayor parte de sus elementos son cero).</a:t>
            </a: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lvl="1" indent="-342900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latin typeface="+mj-lt"/>
              </a:rPr>
              <a:t>El enfoque más simple es la </a:t>
            </a:r>
            <a:r>
              <a:rPr lang="es-CL" sz="2200" b="1" dirty="0">
                <a:latin typeface="+mj-lt"/>
              </a:rPr>
              <a:t>bolsa de </a:t>
            </a:r>
            <a:r>
              <a:rPr lang="es-CL" sz="2200" b="1" dirty="0" smtClean="0">
                <a:latin typeface="+mj-lt"/>
              </a:rPr>
              <a:t>palabras</a:t>
            </a:r>
            <a:r>
              <a:rPr lang="es-CL" sz="2200" dirty="0" smtClean="0">
                <a:latin typeface="+mj-lt"/>
              </a:rPr>
              <a:t>.</a:t>
            </a:r>
            <a:endParaRPr lang="es-CL" sz="2200" dirty="0">
              <a:latin typeface="+mj-lt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937868"/>
              </p:ext>
            </p:extLst>
          </p:nvPr>
        </p:nvGraphicFramePr>
        <p:xfrm>
          <a:off x="1679510" y="4965171"/>
          <a:ext cx="8256917" cy="1209040"/>
        </p:xfrm>
        <a:graphic>
          <a:graphicData uri="http://schemas.openxmlformats.org/drawingml/2006/table">
            <a:tbl>
              <a:tblPr/>
              <a:tblGrid>
                <a:gridCol w="2400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5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5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05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058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034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algn="l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analist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maestr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cociner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construc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analist dato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maestr cociner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maestr construc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Transformación (Representación de documentos)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1952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Transformación (Representación de Documentos)(Cont.)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10" name="Marcador de contenido 9"/>
          <p:cNvSpPr>
            <a:spLocks noGrp="1"/>
          </p:cNvSpPr>
          <p:nvPr>
            <p:ph idx="1"/>
          </p:nvPr>
        </p:nvSpPr>
        <p:spPr>
          <a:xfrm>
            <a:off x="613834" y="1604798"/>
            <a:ext cx="10570733" cy="403700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buNone/>
            </a:pPr>
            <a:r>
              <a:rPr lang="es-CL" sz="2200" b="1" dirty="0">
                <a:latin typeface="+mj-lt"/>
              </a:rPr>
              <a:t>Es posible generar pesos para cada palabra</a:t>
            </a:r>
          </a:p>
          <a:p>
            <a:pPr indent="0" algn="just">
              <a:buNone/>
            </a:pPr>
            <a:endParaRPr lang="es-CL" sz="2200" dirty="0">
              <a:latin typeface="+mj-lt"/>
            </a:endParaRPr>
          </a:p>
          <a:p>
            <a:pPr indent="0" algn="just">
              <a:buNone/>
            </a:pPr>
            <a:r>
              <a:rPr lang="es-CL" sz="2200" dirty="0">
                <a:latin typeface="+mj-lt"/>
              </a:rPr>
              <a:t>La mayoría de los enfoques se basan en dos observaciones empíricas con respecto al texto:</a:t>
            </a:r>
          </a:p>
          <a:p>
            <a:pPr indent="0">
              <a:buNone/>
            </a:pPr>
            <a:endParaRPr lang="es-CL" sz="2200" dirty="0">
              <a:latin typeface="+mj-lt"/>
            </a:endParaRPr>
          </a:p>
          <a:p>
            <a:pPr lvl="0">
              <a:buClr>
                <a:srgbClr val="C00000"/>
              </a:buClr>
              <a:buAutoNum type="arabicPeriod"/>
            </a:pPr>
            <a:r>
              <a:rPr lang="es-CL" sz="2200" dirty="0">
                <a:latin typeface="+mj-lt"/>
              </a:rPr>
              <a:t>Cuantas más veces una palabra aparece en un documento, más relevante es para el tema del documento.</a:t>
            </a:r>
          </a:p>
          <a:p>
            <a:pPr lvl="0">
              <a:buAutoNum type="arabicPeriod"/>
            </a:pPr>
            <a:endParaRPr lang="es-CL" sz="2200" dirty="0">
              <a:latin typeface="+mj-lt"/>
            </a:endParaRPr>
          </a:p>
          <a:p>
            <a:pPr lvl="0">
              <a:buClr>
                <a:srgbClr val="C00000"/>
              </a:buClr>
              <a:buAutoNum type="arabicPeriod"/>
            </a:pPr>
            <a:r>
              <a:rPr lang="es-CL" sz="2200" dirty="0">
                <a:latin typeface="+mj-lt"/>
              </a:rPr>
              <a:t>Cuantas más veces una palabra aparece a lo largo de todos los documentos, más pobremente discrimina entre documentos.</a:t>
            </a:r>
          </a:p>
          <a:p>
            <a:pPr indent="0">
              <a:buNone/>
            </a:pPr>
            <a:endParaRPr lang="es-CL" sz="2200" dirty="0"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Transformación (Representación de documentos)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769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Transformación (Representación de Documentos)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arcador de contenido 9"/>
              <p:cNvSpPr>
                <a:spLocks noGrp="1"/>
              </p:cNvSpPr>
              <p:nvPr>
                <p:ph idx="1"/>
              </p:nvPr>
            </p:nvSpPr>
            <p:spPr>
              <a:xfrm>
                <a:off x="518088" y="1316767"/>
                <a:ext cx="10145619" cy="3970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es-CL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indent="0">
                  <a:buNone/>
                </a:pPr>
                <a:r>
                  <a:rPr lang="es-CL" sz="2200" dirty="0" smtClean="0">
                    <a:latin typeface="+mj-lt"/>
                  </a:rPr>
                  <a:t>Un enfoque muy utilizado para el cálculo de los pesos de las palabras es el  </a:t>
                </a:r>
                <a14:m>
                  <m:oMath xmlns:m="http://schemas.openxmlformats.org/officeDocument/2006/math">
                    <m:r>
                      <a:rPr lang="es-CL" sz="2200" i="1">
                        <a:latin typeface="Cambria Math" panose="02040503050406030204" pitchFamily="18" charset="0"/>
                      </a:rPr>
                      <m:t>‘</m:t>
                    </m:r>
                    <m:r>
                      <a:rPr lang="es-CL" sz="2200" i="1">
                        <a:latin typeface="Cambria Math" panose="02040503050406030204" pitchFamily="18" charset="0"/>
                      </a:rPr>
                      <m:t>𝑡𝑓</m:t>
                    </m:r>
                    <m:r>
                      <a:rPr lang="es-CL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sz="2200" i="1">
                        <a:latin typeface="Cambria Math" panose="02040503050406030204" pitchFamily="18" charset="0"/>
                      </a:rPr>
                      <m:t>𝑖𝑑𝑓</m:t>
                    </m:r>
                    <m:r>
                      <a:rPr lang="es-CL" sz="22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s-CL" sz="22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s-CL" sz="2200" dirty="0"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10" name="Marcador de contenido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088" y="1316767"/>
                <a:ext cx="10145619" cy="397032"/>
              </a:xfrm>
              <a:prstGeom prst="rect">
                <a:avLst/>
              </a:prstGeom>
              <a:blipFill rotWithShape="0">
                <a:blip r:embed="rId3"/>
                <a:stretch>
                  <a:fillRect l="-781" t="-18462" b="-3230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673082" y="2468893"/>
                <a:ext cx="6671057" cy="5465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s-CL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𝑡𝑓</m:t>
                          </m:r>
                        </m:e>
                        <m:sub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CL" sz="1867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ú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𝑚𝑒𝑟𝑜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𝑎𝑝𝑎𝑟𝑖𝑐𝑖𝑜𝑛𝑒𝑠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𝑑𝑒𝑙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𝑟𝑚𝑖𝑛𝑜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𝑒𝑛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𝑢𝑛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𝑑𝑜𝑐𝑢𝑚𝑒𝑛𝑡𝑜</m:t>
                          </m:r>
                        </m:num>
                        <m:den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𝑇𝑜𝑡𝑎𝑙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𝑑𝑒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𝑟𝑚𝑖𝑛𝑜𝑠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𝑒𝑛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𝑒𝑙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𝑑𝑜𝑐𝑢𝑚𝑒𝑛𝑡𝑜</m:t>
                          </m:r>
                        </m:den>
                      </m:f>
                    </m:oMath>
                  </m:oMathPara>
                </a14:m>
                <a:endParaRPr lang="es-CL" sz="1867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811" y="1851670"/>
                <a:ext cx="5003293" cy="410112"/>
              </a:xfrm>
              <a:prstGeom prst="rect">
                <a:avLst/>
              </a:prstGeom>
              <a:blipFill rotWithShape="0">
                <a:blip r:embed="rId5"/>
                <a:stretch>
                  <a:fillRect l="-1705" t="-2985" b="-1343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679578" y="4040998"/>
                <a:ext cx="7240625" cy="645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s-CL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𝑖𝑑𝑓</m:t>
                          </m:r>
                        </m:e>
                        <m:sub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CL" sz="1867" i="1">
                          <a:latin typeface="Cambria Math" panose="02040503050406030204" pitchFamily="18" charset="0"/>
                        </a:rPr>
                        <m:t> =</m:t>
                      </m:r>
                      <m:r>
                        <m:rPr>
                          <m:sty m:val="p"/>
                        </m:rPr>
                        <a:rPr lang="es-CL" sz="1867">
                          <a:latin typeface="Cambria Math" panose="02040503050406030204" pitchFamily="18" charset="0"/>
                        </a:rPr>
                        <m:t>log</m:t>
                      </m:r>
                      <m:d>
                        <m:d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CL" sz="1867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𝑇𝑜𝑡𝑎𝑙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𝑑𝑒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𝑑𝑜𝑐𝑢𝑚𝑒𝑛𝑡𝑜𝑠</m:t>
                              </m:r>
                            </m:num>
                            <m:den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ú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𝑚𝑒𝑟𝑜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𝑑𝑒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𝑑𝑜𝑐𝑢𝑚𝑒𝑛𝑡𝑜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𝑒𝑛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𝑙𝑜𝑠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𝑞𝑢𝑒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𝑎𝑝𝑎𝑟𝑒𝑐𝑒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𝑒𝑙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𝑟𝑚𝑖𝑛𝑜</m:t>
                              </m:r>
                              <m:r>
                                <a:rPr lang="es-CL" sz="1867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e>
                      </m:d>
                      <m:r>
                        <a:rPr lang="es-CL" sz="1867" i="1">
                          <a:latin typeface="Cambria Math" panose="02040503050406030204" pitchFamily="18" charset="0"/>
                        </a:rPr>
                        <m:t>⁡</m:t>
                      </m:r>
                    </m:oMath>
                  </m:oMathPara>
                </a14:m>
                <a:endParaRPr lang="es-CL" sz="1867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83" y="3030748"/>
                <a:ext cx="5430469" cy="484043"/>
              </a:xfrm>
              <a:prstGeom prst="rect">
                <a:avLst/>
              </a:prstGeom>
              <a:blipFill rotWithShape="0">
                <a:blip r:embed="rId6"/>
                <a:stretch>
                  <a:fillRect l="-1573" b="-750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2680396" y="5576785"/>
                <a:ext cx="2455497" cy="2873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s-CL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1867" i="1">
                          <a:latin typeface="Cambria Math" panose="02040503050406030204" pitchFamily="18" charset="0"/>
                        </a:rPr>
                        <m:t>𝑡𝑓</m:t>
                      </m:r>
                      <m:r>
                        <a:rPr lang="es-CL" sz="1867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sz="1867" i="1">
                          <a:latin typeface="Cambria Math" panose="02040503050406030204" pitchFamily="18" charset="0"/>
                        </a:rPr>
                        <m:t>𝑖𝑑𝑓</m:t>
                      </m:r>
                      <m:r>
                        <a:rPr lang="es-CL" sz="1867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𝑡𝑓</m:t>
                          </m:r>
                        </m:e>
                        <m:sub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s-CL" sz="1867" i="1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s-CL" sz="1867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𝑖𝑑𝑓</m:t>
                          </m:r>
                        </m:e>
                        <m:sub>
                          <m:r>
                            <a:rPr lang="es-CL" sz="1867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s-CL" sz="1867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396" y="5576785"/>
                <a:ext cx="2455497" cy="287323"/>
              </a:xfrm>
              <a:prstGeom prst="rect">
                <a:avLst/>
              </a:prstGeom>
              <a:blipFill rotWithShape="0">
                <a:blip r:embed="rId7"/>
                <a:stretch>
                  <a:fillRect b="-3404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D7A4BC4-5735-4BD1-A8A3-A0D8ADF051FA}"/>
              </a:ext>
            </a:extLst>
          </p:cNvPr>
          <p:cNvSpPr txBox="1"/>
          <p:nvPr/>
        </p:nvSpPr>
        <p:spPr>
          <a:xfrm>
            <a:off x="7718987" y="4044351"/>
            <a:ext cx="3657600" cy="80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="1" dirty="0">
                <a:latin typeface="+mj-lt"/>
              </a:rPr>
              <a:t>Importancia del término en todos los documentos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0E98EC-E24E-4D15-93C2-F41B2B79748C}"/>
              </a:ext>
            </a:extLst>
          </p:cNvPr>
          <p:cNvSpPr txBox="1"/>
          <p:nvPr/>
        </p:nvSpPr>
        <p:spPr>
          <a:xfrm>
            <a:off x="7728181" y="2308285"/>
            <a:ext cx="3657600" cy="80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="1" dirty="0">
                <a:latin typeface="+mj-lt"/>
              </a:rPr>
              <a:t>Importancia del término en el documento</a:t>
            </a:r>
            <a:endParaRPr lang="es-ES" sz="2200" b="1" dirty="0">
              <a:latin typeface="+mj-lt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990788-9F6C-4DFD-B88B-F81181D80741}"/>
              </a:ext>
            </a:extLst>
          </p:cNvPr>
          <p:cNvSpPr txBox="1"/>
          <p:nvPr/>
        </p:nvSpPr>
        <p:spPr>
          <a:xfrm>
            <a:off x="7780392" y="5424578"/>
            <a:ext cx="330816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="1" dirty="0">
                <a:latin typeface="+mj-lt"/>
              </a:rPr>
              <a:t>Peso final de cada término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Transformación (Representación de documentos)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5668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5" grpId="0"/>
      <p:bldP spid="6" grpId="0"/>
      <p:bldP spid="9" grpId="0"/>
      <p:bldP spid="2" grpId="0"/>
      <p:bldP spid="3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 smtClean="0">
                <a:solidFill>
                  <a:schemeClr val="bg1"/>
                </a:solidFill>
                <a:latin typeface="+mj-lt"/>
              </a:rPr>
              <a:t>Metdología</a:t>
            </a:r>
            <a:r>
              <a:rPr lang="es-CL" sz="2667" b="1" dirty="0">
                <a:solidFill>
                  <a:schemeClr val="bg1"/>
                </a:solidFill>
                <a:latin typeface="+mj-lt"/>
              </a:rPr>
              <a:t>: Transformación (Representación de Documentos) (Cont.)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1" y="1357947"/>
            <a:ext cx="8736971" cy="4078348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807076" y="5719234"/>
            <a:ext cx="76808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Representación de Matriz Dispersa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Transformación (Representación de documentos)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7038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853117644"/>
              </p:ext>
            </p:extLst>
          </p:nvPr>
        </p:nvGraphicFramePr>
        <p:xfrm>
          <a:off x="2032000" y="10287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Contenido</a:t>
            </a: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Contenido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3927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>
              <a:solidFill>
                <a:prstClr val="white"/>
              </a:solidFill>
            </a:endParaRPr>
          </a:p>
          <a:p>
            <a:pPr algn="ctr"/>
            <a:endParaRPr lang="es-CL" sz="1400" dirty="0">
              <a:solidFill>
                <a:prstClr val="white"/>
              </a:solidFill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722312" y="3134271"/>
            <a:ext cx="10479087" cy="1080120"/>
          </a:xfrm>
        </p:spPr>
        <p:txBody>
          <a:bodyPr/>
          <a:lstStyle/>
          <a:p>
            <a:pPr algn="ctr"/>
            <a:r>
              <a:rPr lang="es-CL" sz="2800" dirty="0" smtClean="0"/>
              <a:t>Librerías R para Text </a:t>
            </a:r>
            <a:r>
              <a:rPr lang="es-CL" sz="2800" dirty="0" smtClean="0"/>
              <a:t>mining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72948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379855" y="1657480"/>
            <a:ext cx="10876280" cy="3687254"/>
          </a:xfrm>
        </p:spPr>
        <p:txBody>
          <a:bodyPr>
            <a:noAutofit/>
          </a:bodyPr>
          <a:lstStyle/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133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stringr</a:t>
            </a:r>
            <a:r>
              <a:rPr lang="es-CL" sz="2133" b="1" dirty="0">
                <a:latin typeface="+mj-lt"/>
              </a:rPr>
              <a:t>:</a:t>
            </a:r>
            <a:r>
              <a:rPr lang="es-CL" sz="2133" dirty="0">
                <a:latin typeface="+mj-lt"/>
              </a:rPr>
              <a:t> </a:t>
            </a:r>
            <a:r>
              <a:rPr lang="es-CL" sz="2200" dirty="0">
                <a:latin typeface="+mj-lt"/>
              </a:rPr>
              <a:t>paquete desarrollado por Hadley Wickham con multitud de funciones (división, búsqueda, reemplazo…) para trabajar con </a:t>
            </a:r>
            <a:r>
              <a:rPr lang="es-CL" sz="2200" i="1" dirty="0">
                <a:latin typeface="+mj-lt"/>
              </a:rPr>
              <a:t>strings</a:t>
            </a:r>
            <a:r>
              <a:rPr lang="es-CL" sz="2200" dirty="0">
                <a:latin typeface="+mj-lt"/>
              </a:rPr>
              <a:t>.</a:t>
            </a: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tidytext</a:t>
            </a:r>
            <a:r>
              <a:rPr lang="es-CL" sz="2200" b="1" dirty="0">
                <a:latin typeface="+mj-lt"/>
              </a:rPr>
              <a:t>:</a:t>
            </a:r>
            <a:r>
              <a:rPr lang="es-CL" sz="2200" dirty="0">
                <a:latin typeface="+mj-lt"/>
              </a:rPr>
              <a:t> paquete desarrollado por Julia Silge y David Robinson. Los autores proponen una forma de trabajar con texto que sigue los principios de </a:t>
            </a:r>
            <a:r>
              <a:rPr lang="es-CL" sz="2200" i="1" dirty="0">
                <a:latin typeface="+mj-lt"/>
              </a:rPr>
              <a:t>tidy data</a:t>
            </a:r>
            <a:r>
              <a:rPr lang="es-CL" sz="2200" dirty="0">
                <a:latin typeface="+mj-lt"/>
              </a:rPr>
              <a:t>, lo que hace muy sencillo combinarlo con otros paquetes tales como </a:t>
            </a: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dplyr</a:t>
            </a:r>
            <a:r>
              <a:rPr lang="es-CL" sz="2200" b="1" dirty="0">
                <a:latin typeface="+mj-lt"/>
              </a:rPr>
              <a:t>, </a:t>
            </a: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broom</a:t>
            </a:r>
            <a:r>
              <a:rPr lang="es-CL" sz="2200" b="1" dirty="0">
                <a:latin typeface="+mj-lt"/>
              </a:rPr>
              <a:t>, </a:t>
            </a: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tidyr</a:t>
            </a:r>
            <a:r>
              <a:rPr lang="es-CL" sz="2200" b="1" dirty="0">
                <a:latin typeface="+mj-lt"/>
              </a:rPr>
              <a:t> </a:t>
            </a:r>
            <a:r>
              <a:rPr lang="es-CL" sz="2200" dirty="0">
                <a:latin typeface="+mj-lt"/>
              </a:rPr>
              <a:t>y </a:t>
            </a:r>
            <a:r>
              <a:rPr lang="es-CL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ggplot2</a:t>
            </a:r>
            <a:r>
              <a:rPr lang="es-CL" sz="2200" dirty="0" smtClean="0">
                <a:latin typeface="+mj-lt"/>
              </a:rPr>
              <a:t>.</a:t>
            </a:r>
            <a:endParaRPr lang="es-CL" sz="2200" dirty="0">
              <a:latin typeface="+mj-lt"/>
            </a:endParaRP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quanteda</a:t>
            </a:r>
            <a:r>
              <a:rPr lang="es-CL" sz="2200" b="1" dirty="0">
                <a:latin typeface="+mj-lt"/>
              </a:rPr>
              <a:t>:</a:t>
            </a:r>
            <a:r>
              <a:rPr lang="es-CL" sz="2200" dirty="0">
                <a:latin typeface="+mj-lt"/>
              </a:rPr>
              <a:t> paquete con multitud de funciones orientadas a </a:t>
            </a:r>
            <a:r>
              <a:rPr lang="es-CL" sz="2200" i="1" dirty="0">
                <a:latin typeface="+mj-lt"/>
              </a:rPr>
              <a:t>text mining</a:t>
            </a:r>
            <a:r>
              <a:rPr lang="es-CL" sz="2200" dirty="0">
                <a:latin typeface="+mj-lt"/>
              </a:rPr>
              <a:t>, algunas de ellas permiten crear Term-Document Matrices.</a:t>
            </a: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endParaRPr lang="es-CL" sz="2200" dirty="0">
              <a:latin typeface="+mj-lt"/>
            </a:endParaRPr>
          </a:p>
          <a:p>
            <a:pPr marL="495290" lvl="1" indent="-342900" algn="just">
              <a:spcBef>
                <a:spcPts val="0"/>
              </a:spcBef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purrr</a:t>
            </a:r>
            <a:r>
              <a:rPr lang="es-CL" sz="2200" b="1" dirty="0">
                <a:latin typeface="+mj-lt"/>
              </a:rPr>
              <a:t>:</a:t>
            </a:r>
            <a:r>
              <a:rPr lang="es-CL" sz="2200" dirty="0">
                <a:latin typeface="+mj-lt"/>
              </a:rPr>
              <a:t> permite aplicar funciones a elementos de un vector o lista, por ejemplo, a los elementos de una columna de un dataframe. </a:t>
            </a:r>
          </a:p>
          <a:p>
            <a:pPr marL="380990" lvl="1">
              <a:spcBef>
                <a:spcPts val="0"/>
              </a:spcBef>
              <a:buClr>
                <a:srgbClr val="C00000"/>
              </a:buClr>
              <a:buSzPct val="150000"/>
              <a:buFont typeface="Calibri" panose="020F0502020204030204" pitchFamily="34" charset="0"/>
              <a:buChar char="–"/>
            </a:pPr>
            <a:endParaRPr lang="es-CL" sz="2133" dirty="0">
              <a:latin typeface="+mj-lt"/>
            </a:endParaRPr>
          </a:p>
        </p:txBody>
      </p:sp>
      <p:sp>
        <p:nvSpPr>
          <p:cNvPr id="9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Librerías R para Text Mining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Librerías R para Text </a:t>
            </a:r>
            <a:r>
              <a:rPr lang="es-CL" sz="2000" b="1" dirty="0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7111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9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Librerías R para Text Mining (Cont.)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t="929" r="19525" b="2891"/>
          <a:stretch/>
        </p:blipFill>
        <p:spPr>
          <a:xfrm>
            <a:off x="2639616" y="1080410"/>
            <a:ext cx="7104789" cy="4364815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3695734" y="5861677"/>
            <a:ext cx="5123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4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Ejemplo de Limpieza y Tokenización en R 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617" y="1622562"/>
            <a:ext cx="7205609" cy="80010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5"/>
          <a:srcRect r="32870"/>
          <a:stretch/>
        </p:blipFill>
        <p:spPr>
          <a:xfrm>
            <a:off x="2639616" y="3369945"/>
            <a:ext cx="6240693" cy="6477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Librerías R para Text </a:t>
            </a:r>
            <a:r>
              <a:rPr lang="es-CL" sz="2000" b="1" dirty="0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48797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9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Librerías R para Text Mining (Cont.)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t="1644"/>
          <a:stretch/>
        </p:blipFill>
        <p:spPr>
          <a:xfrm>
            <a:off x="2388559" y="1028733"/>
            <a:ext cx="7835900" cy="4896544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3695734" y="5861677"/>
            <a:ext cx="5123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5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Ejemplo de Cálculo de TF-IDF en R 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300" y="2914650"/>
            <a:ext cx="8407400" cy="1028700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Librerías R para Text </a:t>
            </a:r>
            <a:r>
              <a:rPr lang="es-CL" sz="2000" b="1" dirty="0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4854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9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Librerías R para Text Mining (Cont.)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159563" y="5624857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6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Ejemplo de definición de conjuntos de datos de entrenamiento y prueba en R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013" y="2180862"/>
            <a:ext cx="9080500" cy="2019300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Librerías R para Text </a:t>
            </a:r>
            <a:r>
              <a:rPr lang="es-CL" sz="2000" b="1" dirty="0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776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543605" y="5957688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7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Ejemplo de Vectorización TF-IDF en R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l="1" r="1453"/>
          <a:stretch/>
        </p:blipFill>
        <p:spPr>
          <a:xfrm>
            <a:off x="2447595" y="1098805"/>
            <a:ext cx="7488832" cy="4858881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Librerías R para Text </a:t>
            </a:r>
            <a:r>
              <a:rPr lang="es-CL" sz="2000" b="1" dirty="0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2076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9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Librerías R para Text Mining (Cont.)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543605" y="5957688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8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Ejemplo de Ajuste de Modelo SVM en R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t="6104" r="20821" b="1"/>
          <a:stretch/>
        </p:blipFill>
        <p:spPr>
          <a:xfrm>
            <a:off x="2268967" y="1988841"/>
            <a:ext cx="7667460" cy="1848345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</a:rPr>
              <a:t>Librerías R para </a:t>
            </a:r>
            <a:r>
              <a:rPr lang="es-CL" sz="2000" b="1">
                <a:solidFill>
                  <a:schemeClr val="bg1"/>
                </a:solidFill>
              </a:rPr>
              <a:t>Text </a:t>
            </a:r>
            <a:r>
              <a:rPr lang="es-CL" sz="2000" b="1" smtClean="0">
                <a:solidFill>
                  <a:schemeClr val="bg1"/>
                </a:solidFill>
              </a:rPr>
              <a:t>mining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219553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865" y="740701"/>
            <a:ext cx="1035299" cy="103529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866" y="6414312"/>
            <a:ext cx="1034269" cy="44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893527" y="2207006"/>
            <a:ext cx="10273140" cy="44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>
                <a:solidFill>
                  <a:srgbClr val="44546A">
                    <a:lumMod val="75000"/>
                  </a:srgbClr>
                </a:solidFill>
              </a:rPr>
              <a:t>Clasificación automática de textos utilizando técnicas </a:t>
            </a:r>
            <a:endParaRPr lang="es-CL" sz="3600" b="1" dirty="0" smtClean="0">
              <a:solidFill>
                <a:srgbClr val="44546A">
                  <a:lumMod val="75000"/>
                </a:srgb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endParaRPr lang="es-CL" sz="3600" b="1" dirty="0" smtClean="0">
              <a:solidFill>
                <a:srgbClr val="44546A">
                  <a:lumMod val="75000"/>
                </a:srgb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 smtClean="0">
                <a:solidFill>
                  <a:srgbClr val="44546A">
                    <a:lumMod val="75000"/>
                  </a:srgbClr>
                </a:solidFill>
              </a:rPr>
              <a:t>de machine learning: Pre-procesamiento y </a:t>
            </a:r>
          </a:p>
          <a:p>
            <a:pPr algn="ctr">
              <a:lnSpc>
                <a:spcPts val="1700"/>
              </a:lnSpc>
              <a:spcAft>
                <a:spcPts val="50"/>
              </a:spcAft>
            </a:pPr>
            <a:endParaRPr lang="es-CL" sz="3600" b="1" dirty="0">
              <a:solidFill>
                <a:srgbClr val="44546A">
                  <a:lumMod val="75000"/>
                </a:srgbClr>
              </a:solidFill>
            </a:endParaRPr>
          </a:p>
          <a:p>
            <a:pPr algn="ctr">
              <a:lnSpc>
                <a:spcPts val="1700"/>
              </a:lnSpc>
              <a:spcAft>
                <a:spcPts val="50"/>
              </a:spcAft>
            </a:pPr>
            <a:r>
              <a:rPr lang="es-CL" sz="3600" b="1" dirty="0" smtClean="0">
                <a:solidFill>
                  <a:srgbClr val="44546A">
                    <a:lumMod val="75000"/>
                  </a:srgbClr>
                </a:solidFill>
              </a:rPr>
              <a:t>Transformación de datos</a:t>
            </a:r>
          </a:p>
          <a:p>
            <a:pPr algn="ctr">
              <a:lnSpc>
                <a:spcPts val="2267"/>
              </a:lnSpc>
              <a:spcAft>
                <a:spcPts val="67"/>
              </a:spcAft>
            </a:pPr>
            <a:endParaRPr lang="es-CL" sz="2933" b="1" dirty="0">
              <a:solidFill>
                <a:srgbClr val="44546A">
                  <a:lumMod val="75000"/>
                </a:srgbClr>
              </a:solidFill>
              <a:latin typeface="Calibri Light"/>
            </a:endParaRPr>
          </a:p>
          <a:p>
            <a:pPr algn="ctr">
              <a:lnSpc>
                <a:spcPts val="2267"/>
              </a:lnSpc>
              <a:spcAft>
                <a:spcPts val="67"/>
              </a:spcAft>
            </a:pPr>
            <a:endParaRPr lang="es-CL" sz="2933" b="1" dirty="0">
              <a:solidFill>
                <a:srgbClr val="44546A">
                  <a:lumMod val="75000"/>
                </a:srgbClr>
              </a:solidFill>
              <a:latin typeface="Calibri Light"/>
            </a:endParaRP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rgbClr val="5B9BD5">
                    <a:lumMod val="75000"/>
                  </a:srgbClr>
                </a:solidFill>
              </a:rPr>
              <a:t>Departamento de Metodologías e Innovación Estadística</a:t>
            </a: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rgbClr val="5B9BD5">
                    <a:lumMod val="75000"/>
                  </a:srgbClr>
                </a:solidFill>
              </a:rPr>
              <a:t>Subdepartamento de Investigación Estadística </a:t>
            </a:r>
          </a:p>
          <a:p>
            <a:pPr algn="ctr">
              <a:lnSpc>
                <a:spcPts val="1700"/>
              </a:lnSpc>
              <a:spcBef>
                <a:spcPct val="20000"/>
              </a:spcBef>
              <a:spcAft>
                <a:spcPts val="50"/>
              </a:spcAft>
            </a:pPr>
            <a:r>
              <a:rPr lang="es-CL" sz="2400" dirty="0">
                <a:solidFill>
                  <a:srgbClr val="5B9BD5">
                    <a:lumMod val="75000"/>
                  </a:srgbClr>
                </a:solidFill>
              </a:rPr>
              <a:t>Instituto Nacional de Estadísticas</a:t>
            </a:r>
          </a:p>
          <a:p>
            <a:pPr algn="ctr">
              <a:lnSpc>
                <a:spcPct val="300000"/>
              </a:lnSpc>
            </a:pPr>
            <a:endParaRPr lang="es-CL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>
              <a:lnSpc>
                <a:spcPct val="300000"/>
              </a:lnSpc>
            </a:pPr>
            <a:r>
              <a:rPr lang="es-CL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Febrero </a:t>
            </a:r>
            <a:r>
              <a:rPr lang="es-CL" dirty="0">
                <a:solidFill>
                  <a:prstClr val="black">
                    <a:lumMod val="65000"/>
                    <a:lumOff val="35000"/>
                  </a:prstClr>
                </a:solidFill>
              </a:rPr>
              <a:t>2020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525453" y="5252026"/>
            <a:ext cx="1009289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C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722312" y="3134271"/>
            <a:ext cx="10479087" cy="1080120"/>
          </a:xfrm>
        </p:spPr>
        <p:txBody>
          <a:bodyPr/>
          <a:lstStyle/>
          <a:p>
            <a:pPr algn="ctr"/>
            <a:r>
              <a:rPr lang="es-CL" sz="2800" dirty="0" smtClean="0"/>
              <a:t>Objetivo de la presentación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14676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667948" y="2632995"/>
            <a:ext cx="8783391" cy="2042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L" sz="2400" dirty="0">
                <a:latin typeface="+mj-lt"/>
              </a:rPr>
              <a:t>Describir los aspectos conceptuales y metodológicos </a:t>
            </a:r>
            <a:r>
              <a:rPr lang="es-CL" sz="2400" dirty="0" smtClean="0">
                <a:latin typeface="+mj-lt"/>
              </a:rPr>
              <a:t>relacionados con el pre-procesamiento y transformación de datos en el problema de </a:t>
            </a:r>
            <a:r>
              <a:rPr lang="es-CL" sz="2400" dirty="0">
                <a:latin typeface="+mj-lt"/>
              </a:rPr>
              <a:t>clasificación automática de textos y su aplicación en el marco de la Encuesta Nacional de Empleo (ENE) mediante técnicas de </a:t>
            </a:r>
            <a:r>
              <a:rPr lang="es-CL" sz="2400" i="1" dirty="0">
                <a:latin typeface="+mj-lt"/>
              </a:rPr>
              <a:t>machine learning</a:t>
            </a:r>
            <a:r>
              <a:rPr lang="es-CL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752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722312" y="3134271"/>
            <a:ext cx="10479087" cy="1080120"/>
          </a:xfrm>
        </p:spPr>
        <p:txBody>
          <a:bodyPr/>
          <a:lstStyle/>
          <a:p>
            <a:pPr algn="ctr"/>
            <a:r>
              <a:rPr lang="es-CL" sz="2800" dirty="0" smtClean="0"/>
              <a:t>Introducción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50143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>
              <a:solidFill>
                <a:prstClr val="white"/>
              </a:solidFill>
            </a:endParaRPr>
          </a:p>
          <a:p>
            <a:pPr algn="ctr"/>
            <a:endParaRPr lang="es-CL" sz="1400" dirty="0">
              <a:solidFill>
                <a:prstClr val="white"/>
              </a:solidFill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384449" y="1259977"/>
            <a:ext cx="10833050" cy="4661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prstClr val="black"/>
                </a:solidFill>
                <a:latin typeface="Calibri Light"/>
              </a:rPr>
              <a:t>La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clasificación de textos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, que consiste en la asignación de documentos de textos libres a una o más clases predefinidas basadas en su contenido es una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herramienta clave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para las instituciones en muchas tareas de administración de información</a:t>
            </a:r>
            <a:r>
              <a:rPr lang="es-CL" sz="2200" dirty="0" smtClean="0">
                <a:solidFill>
                  <a:prstClr val="black"/>
                </a:solidFill>
                <a:latin typeface="Calibri Light"/>
              </a:rPr>
              <a:t>.</a:t>
            </a:r>
          </a:p>
          <a:p>
            <a:pPr marL="342900" indent="-342900" algn="just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prstClr val="black"/>
                </a:solidFill>
                <a:latin typeface="Calibri Light"/>
              </a:rPr>
              <a:t>Existe un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interés creciente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por el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desarrollo de tecnologías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para la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clasificación automática de textos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(Aas &amp; Eikvil, 1999).</a:t>
            </a:r>
          </a:p>
          <a:p>
            <a:pPr marL="342900" indent="-342900" algn="just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prstClr val="black"/>
                </a:solidFill>
                <a:latin typeface="Calibri Light"/>
              </a:rPr>
              <a:t>El Instituto Nacional de Estadísticas (INE) necesita abordar de manera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eficiente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 y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precisa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 las tareas de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codificación de grandes volúmenes de textos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provenientes de las encuestas que desarrolla. </a:t>
            </a:r>
          </a:p>
          <a:p>
            <a:pPr marL="342900" indent="-342900" algn="just">
              <a:buClr>
                <a:srgbClr val="C00000"/>
              </a:buClr>
              <a:buSzPct val="150000"/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prstClr val="black"/>
                </a:solidFill>
                <a:latin typeface="Calibri Light"/>
              </a:rPr>
              <a:t>En el marco de la Encuesta Nacional de Empleo (ENE), se propuso la </a:t>
            </a:r>
            <a:r>
              <a:rPr lang="es-CL" sz="2200" b="1" dirty="0">
                <a:solidFill>
                  <a:prstClr val="black"/>
                </a:solidFill>
                <a:latin typeface="Calibri Light"/>
              </a:rPr>
              <a:t>construcción de clasificadores automáticos 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de textos basados en técnicas de </a:t>
            </a:r>
            <a:r>
              <a:rPr lang="es-CL" sz="2200" i="1" dirty="0">
                <a:solidFill>
                  <a:prstClr val="black"/>
                </a:solidFill>
                <a:latin typeface="Calibri Light"/>
              </a:rPr>
              <a:t>machine learning</a:t>
            </a:r>
            <a:r>
              <a:rPr lang="es-CL" sz="2200" dirty="0">
                <a:solidFill>
                  <a:prstClr val="black"/>
                </a:solidFill>
                <a:latin typeface="Calibri Light"/>
              </a:rPr>
              <a:t>.</a:t>
            </a:r>
          </a:p>
          <a:p>
            <a:pPr algn="just">
              <a:buClr>
                <a:srgbClr val="FF0000"/>
              </a:buClr>
            </a:pPr>
            <a:endParaRPr lang="es-CL" dirty="0">
              <a:solidFill>
                <a:prstClr val="black"/>
              </a:solidFill>
              <a:latin typeface="Calibri Light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s-CL" dirty="0">
              <a:solidFill>
                <a:prstClr val="black"/>
              </a:solidFill>
              <a:latin typeface="Calibri Light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s-CL" sz="2200" dirty="0">
              <a:solidFill>
                <a:prstClr val="black"/>
              </a:solidFill>
              <a:latin typeface="Calibri Ligh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Introducción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50312" y="6016151"/>
            <a:ext cx="78785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 smtClean="0">
                <a:latin typeface="+mj-lt"/>
              </a:rPr>
              <a:t>Aas</a:t>
            </a:r>
            <a:r>
              <a:rPr lang="es-CL" sz="1600" dirty="0">
                <a:latin typeface="+mj-lt"/>
              </a:rPr>
              <a:t>, K. &amp; Eikvil, L. (1999). </a:t>
            </a:r>
            <a:r>
              <a:rPr lang="en-US" sz="1600" dirty="0">
                <a:latin typeface="+mj-lt"/>
              </a:rPr>
              <a:t>Text Categorisation: A Survey, Norwegian Computer Center, 3 – 37.</a:t>
            </a:r>
            <a:endParaRPr lang="es-CL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77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4562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>
              <a:solidFill>
                <a:prstClr val="white"/>
              </a:solidFill>
            </a:endParaRPr>
          </a:p>
          <a:p>
            <a:pPr algn="ctr"/>
            <a:endParaRPr lang="es-CL" sz="1400" dirty="0">
              <a:solidFill>
                <a:prstClr val="white"/>
              </a:solidFill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722312" y="3134271"/>
            <a:ext cx="10479087" cy="1080120"/>
          </a:xfrm>
        </p:spPr>
        <p:txBody>
          <a:bodyPr/>
          <a:lstStyle/>
          <a:p>
            <a:pPr algn="ctr"/>
            <a:r>
              <a:rPr lang="es-CL" sz="2800" dirty="0" smtClean="0"/>
              <a:t>Metodología: Pre-procesamiento y transformación de datos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81566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3" y="491319"/>
            <a:ext cx="10465163" cy="310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Knowledge Discovery in Databases (KDD) Process  </a:t>
            </a: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1" y="6307181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24418" y="1028734"/>
            <a:ext cx="11040533" cy="5350273"/>
          </a:xfrm>
        </p:spPr>
        <p:txBody>
          <a:bodyPr>
            <a:noAutofit/>
          </a:bodyPr>
          <a:lstStyle/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133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1867" dirty="0"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133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531" y="3911643"/>
            <a:ext cx="1536700" cy="143757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104" y="3429000"/>
            <a:ext cx="1193800" cy="134414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9989" y="3031232"/>
            <a:ext cx="1422400" cy="145388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6442" y="2372883"/>
            <a:ext cx="1231900" cy="134414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36427" y="1988840"/>
            <a:ext cx="1193800" cy="134414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189" y="4485117"/>
            <a:ext cx="1003300" cy="1220927"/>
          </a:xfrm>
          <a:prstGeom prst="rect">
            <a:avLst/>
          </a:prstGeom>
        </p:spPr>
      </p:pic>
      <p:sp>
        <p:nvSpPr>
          <p:cNvPr id="12" name="Flecha derecha 11"/>
          <p:cNvSpPr/>
          <p:nvPr/>
        </p:nvSpPr>
        <p:spPr>
          <a:xfrm rot="20670966">
            <a:off x="1637450" y="4830327"/>
            <a:ext cx="480053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21" name="Flecha derecha 20"/>
          <p:cNvSpPr/>
          <p:nvPr/>
        </p:nvSpPr>
        <p:spPr>
          <a:xfrm rot="20594658">
            <a:off x="3452338" y="4235665"/>
            <a:ext cx="480053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22" name="Flecha derecha 21"/>
          <p:cNvSpPr/>
          <p:nvPr/>
        </p:nvSpPr>
        <p:spPr>
          <a:xfrm rot="20184819">
            <a:off x="5287948" y="3736581"/>
            <a:ext cx="480053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23" name="Flecha derecha 22"/>
          <p:cNvSpPr/>
          <p:nvPr/>
        </p:nvSpPr>
        <p:spPr>
          <a:xfrm rot="20457093">
            <a:off x="7105031" y="3076737"/>
            <a:ext cx="480053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24" name="Flecha derecha 23"/>
          <p:cNvSpPr/>
          <p:nvPr/>
        </p:nvSpPr>
        <p:spPr>
          <a:xfrm rot="20436730">
            <a:off x="9313872" y="2403690"/>
            <a:ext cx="480053" cy="38035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75520" y="4101075"/>
            <a:ext cx="0" cy="7187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1010203" y="3358013"/>
            <a:ext cx="1600004" cy="743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28" name="CuadroTexto 27"/>
          <p:cNvSpPr txBox="1"/>
          <p:nvPr/>
        </p:nvSpPr>
        <p:spPr>
          <a:xfrm>
            <a:off x="914080" y="3570741"/>
            <a:ext cx="1930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/>
              <a:t>Selección de datos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1882193" y="5494778"/>
            <a:ext cx="1930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Datos Objetivos</a:t>
            </a:r>
          </a:p>
        </p:txBody>
      </p:sp>
      <p:cxnSp>
        <p:nvCxnSpPr>
          <p:cNvPr id="31" name="Conector recto 30"/>
          <p:cNvCxnSpPr/>
          <p:nvPr/>
        </p:nvCxnSpPr>
        <p:spPr>
          <a:xfrm flipV="1">
            <a:off x="3501057" y="3382307"/>
            <a:ext cx="0" cy="7187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/>
          <p:cNvSpPr/>
          <p:nvPr/>
        </p:nvSpPr>
        <p:spPr>
          <a:xfrm>
            <a:off x="2735741" y="2639245"/>
            <a:ext cx="1632068" cy="743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33" name="CuadroTexto 32"/>
          <p:cNvSpPr txBox="1"/>
          <p:nvPr/>
        </p:nvSpPr>
        <p:spPr>
          <a:xfrm>
            <a:off x="2639617" y="2851973"/>
            <a:ext cx="1930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/>
              <a:t>Pre-procesamiento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3792274" y="5070086"/>
            <a:ext cx="2111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Datos Pre-procesados</a:t>
            </a:r>
          </a:p>
        </p:txBody>
      </p:sp>
      <p:cxnSp>
        <p:nvCxnSpPr>
          <p:cNvPr id="35" name="Conector recto 34"/>
          <p:cNvCxnSpPr/>
          <p:nvPr/>
        </p:nvCxnSpPr>
        <p:spPr>
          <a:xfrm flipV="1">
            <a:off x="5315048" y="2731903"/>
            <a:ext cx="0" cy="7187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redondeado 35"/>
          <p:cNvSpPr/>
          <p:nvPr/>
        </p:nvSpPr>
        <p:spPr>
          <a:xfrm>
            <a:off x="4549731" y="1988841"/>
            <a:ext cx="1632068" cy="743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37" name="CuadroTexto 36"/>
          <p:cNvSpPr txBox="1"/>
          <p:nvPr/>
        </p:nvSpPr>
        <p:spPr>
          <a:xfrm>
            <a:off x="4559830" y="2201569"/>
            <a:ext cx="1930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/>
              <a:t>Transformación</a:t>
            </a:r>
          </a:p>
        </p:txBody>
      </p:sp>
      <p:cxnSp>
        <p:nvCxnSpPr>
          <p:cNvPr id="38" name="Conector recto 37"/>
          <p:cNvCxnSpPr/>
          <p:nvPr/>
        </p:nvCxnSpPr>
        <p:spPr>
          <a:xfrm flipV="1">
            <a:off x="7149463" y="2155839"/>
            <a:ext cx="0" cy="7187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ángulo redondeado 38"/>
          <p:cNvSpPr/>
          <p:nvPr/>
        </p:nvSpPr>
        <p:spPr>
          <a:xfrm>
            <a:off x="6384146" y="1412777"/>
            <a:ext cx="1632068" cy="743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40" name="CuadroTexto 39"/>
          <p:cNvSpPr txBox="1"/>
          <p:nvPr/>
        </p:nvSpPr>
        <p:spPr>
          <a:xfrm>
            <a:off x="6373821" y="1625505"/>
            <a:ext cx="1930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/>
              <a:t>Minería de Datos</a:t>
            </a:r>
          </a:p>
        </p:txBody>
      </p:sp>
      <p:cxnSp>
        <p:nvCxnSpPr>
          <p:cNvPr id="41" name="Conector recto 40"/>
          <p:cNvCxnSpPr/>
          <p:nvPr/>
        </p:nvCxnSpPr>
        <p:spPr>
          <a:xfrm flipV="1">
            <a:off x="9401703" y="1987922"/>
            <a:ext cx="0" cy="4886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ángulo redondeado 41"/>
          <p:cNvSpPr/>
          <p:nvPr/>
        </p:nvSpPr>
        <p:spPr>
          <a:xfrm>
            <a:off x="8592278" y="1245778"/>
            <a:ext cx="1632068" cy="743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2400"/>
          </a:p>
        </p:txBody>
      </p:sp>
      <p:sp>
        <p:nvSpPr>
          <p:cNvPr id="43" name="CuadroTexto 42"/>
          <p:cNvSpPr txBox="1"/>
          <p:nvPr/>
        </p:nvSpPr>
        <p:spPr>
          <a:xfrm>
            <a:off x="8602377" y="1277277"/>
            <a:ext cx="1930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/>
              <a:t>Interpretación y Evaluación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5876345" y="4670926"/>
            <a:ext cx="2111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Datos Transformados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7440149" y="3846563"/>
            <a:ext cx="2535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Patrones e Información</a:t>
            </a:r>
          </a:p>
        </p:txBody>
      </p:sp>
      <p:sp>
        <p:nvSpPr>
          <p:cNvPr id="46" name="CuadroTexto 45"/>
          <p:cNvSpPr txBox="1"/>
          <p:nvPr/>
        </p:nvSpPr>
        <p:spPr>
          <a:xfrm>
            <a:off x="9246932" y="3406243"/>
            <a:ext cx="2535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Conocimiento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4108023" y="5852930"/>
            <a:ext cx="41962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algn="just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Etapas del Proceso KDD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Knowledge Discovery in Databases (KDD) Process 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2372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8" grpId="0"/>
      <p:bldP spid="30" grpId="0"/>
      <p:bldP spid="32" grpId="0" animBg="1"/>
      <p:bldP spid="33" grpId="0"/>
      <p:bldP spid="34" grpId="0"/>
      <p:bldP spid="36" grpId="0" animBg="1"/>
      <p:bldP spid="37" grpId="0"/>
      <p:bldP spid="39" grpId="0" animBg="1"/>
      <p:bldP spid="40" grpId="0"/>
      <p:bldP spid="42" grpId="0" animBg="1"/>
      <p:bldP spid="43" grpId="0"/>
      <p:bldP spid="44" grpId="0"/>
      <p:bldP spid="45" grpId="0"/>
      <p:bldP spid="46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719404" y="491319"/>
            <a:ext cx="10465163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33"/>
              </a:lnSpc>
            </a:pPr>
            <a:r>
              <a:rPr lang="es-CL" sz="2667" b="1" dirty="0">
                <a:solidFill>
                  <a:schemeClr val="bg1"/>
                </a:solidFill>
                <a:latin typeface="+mj-lt"/>
              </a:rPr>
              <a:t>Metodología: Pre-Procesamiento</a:t>
            </a:r>
          </a:p>
          <a:p>
            <a:pPr>
              <a:lnSpc>
                <a:spcPts val="1733"/>
              </a:lnSpc>
            </a:pPr>
            <a:endParaRPr lang="es-CL" sz="266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AutoShape 7" descr="https://userscontent2.emaze.com/images/1e7506c9-dabe-49af-ad9f-7dcfacaa312a/fafeb31c6a065fa416c18b202d8d0d8c.png"/>
          <p:cNvSpPr>
            <a:spLocks noChangeAspect="1" noChangeArrowheads="1"/>
          </p:cNvSpPr>
          <p:nvPr/>
        </p:nvSpPr>
        <p:spPr bwMode="auto">
          <a:xfrm>
            <a:off x="613833" y="213785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L" sz="2400" dirty="0"/>
          </a:p>
        </p:txBody>
      </p:sp>
      <p:pic>
        <p:nvPicPr>
          <p:cNvPr id="7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" y="6307182"/>
            <a:ext cx="920341" cy="386183"/>
          </a:xfrm>
          <a:prstGeom prst="rect">
            <a:avLst/>
          </a:prstGeom>
        </p:spPr>
      </p:pic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624419" y="1221322"/>
            <a:ext cx="10944190" cy="5157687"/>
          </a:xfrm>
        </p:spPr>
        <p:txBody>
          <a:bodyPr>
            <a:noAutofit/>
          </a:bodyPr>
          <a:lstStyle>
            <a:defPPr>
              <a:defRPr lang="es-CL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Clr>
                <a:srgbClr val="C00000"/>
              </a:buClr>
              <a:buSzPct val="150000"/>
              <a:buNone/>
            </a:pPr>
            <a:r>
              <a:rPr lang="es-CL" sz="2200" dirty="0">
                <a:latin typeface="+mj-lt"/>
                <a:cs typeface="Arial" panose="020B0604020202020204" pitchFamily="34" charset="0"/>
              </a:rPr>
              <a:t>El primer paso en la clasificación de textos es transformar documentos que típicamente son cadenas de caracteres, hacia una representación adecuada para el algoritmo de aprendizaje y la tarea de clasificación. </a:t>
            </a:r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s-CL" sz="2400" dirty="0"/>
          </a:p>
          <a:p>
            <a:pPr marL="0" lvl="1" indent="0">
              <a:buClr>
                <a:srgbClr val="C00000"/>
              </a:buClr>
              <a:buSzPct val="150000"/>
              <a:buNone/>
            </a:pPr>
            <a:endParaRPr lang="en-US" sz="2400" spc="-121" dirty="0">
              <a:solidFill>
                <a:srgbClr val="002060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1521484" y="2756927"/>
            <a:ext cx="2750315" cy="2468773"/>
            <a:chOff x="3313712" y="1255157"/>
            <a:chExt cx="2118208" cy="1851580"/>
          </a:xfrm>
        </p:grpSpPr>
        <p:sp>
          <p:nvSpPr>
            <p:cNvPr id="22" name="Flecha derecha 21"/>
            <p:cNvSpPr/>
            <p:nvPr/>
          </p:nvSpPr>
          <p:spPr>
            <a:xfrm>
              <a:off x="3313712" y="1255157"/>
              <a:ext cx="2118208" cy="1851580"/>
            </a:xfrm>
            <a:prstGeom prst="rightArrow">
              <a:avLst>
                <a:gd name="adj1" fmla="val 70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Flecha derecha 4"/>
            <p:cNvSpPr/>
            <p:nvPr/>
          </p:nvSpPr>
          <p:spPr>
            <a:xfrm>
              <a:off x="3843264" y="1532894"/>
              <a:ext cx="1032626" cy="12961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3" tIns="9313" rIns="18627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defTabSz="622268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ES" sz="1400" dirty="0">
                  <a:latin typeface="+mj-lt"/>
                </a:rPr>
                <a:t>Transformación de palabras hacia un formato más uniforme</a:t>
              </a: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815413" y="3285244"/>
            <a:ext cx="1393648" cy="1412139"/>
            <a:chOff x="2784160" y="1651395"/>
            <a:chExt cx="1059104" cy="1059104"/>
          </a:xfrm>
        </p:grpSpPr>
        <p:sp>
          <p:nvSpPr>
            <p:cNvPr id="20" name="Elipse 19"/>
            <p:cNvSpPr/>
            <p:nvPr/>
          </p:nvSpPr>
          <p:spPr>
            <a:xfrm>
              <a:off x="2784160" y="1651395"/>
              <a:ext cx="1059104" cy="105910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Elipse 6"/>
            <p:cNvSpPr/>
            <p:nvPr/>
          </p:nvSpPr>
          <p:spPr>
            <a:xfrm>
              <a:off x="2856168" y="1806497"/>
              <a:ext cx="904002" cy="748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313" tIns="9313" rIns="9313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5190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67" dirty="0">
                  <a:latin typeface="+mj-lt"/>
                </a:rPr>
                <a:t>Normalización</a:t>
              </a:r>
            </a:p>
          </p:txBody>
        </p:sp>
      </p:grpSp>
      <p:grpSp>
        <p:nvGrpSpPr>
          <p:cNvPr id="24" name="Grupo 23"/>
          <p:cNvGrpSpPr/>
          <p:nvPr/>
        </p:nvGrpSpPr>
        <p:grpSpPr>
          <a:xfrm>
            <a:off x="5073879" y="2756927"/>
            <a:ext cx="2846325" cy="2468773"/>
            <a:chOff x="6093860" y="1255157"/>
            <a:chExt cx="2118208" cy="1851580"/>
          </a:xfrm>
        </p:grpSpPr>
        <p:sp>
          <p:nvSpPr>
            <p:cNvPr id="28" name="Flecha derecha 27"/>
            <p:cNvSpPr/>
            <p:nvPr/>
          </p:nvSpPr>
          <p:spPr>
            <a:xfrm>
              <a:off x="6093860" y="1255157"/>
              <a:ext cx="2118208" cy="1851580"/>
            </a:xfrm>
            <a:prstGeom prst="rightArrow">
              <a:avLst>
                <a:gd name="adj1" fmla="val 70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Flecha derecha 4"/>
            <p:cNvSpPr/>
            <p:nvPr/>
          </p:nvSpPr>
          <p:spPr>
            <a:xfrm>
              <a:off x="6623412" y="1532894"/>
              <a:ext cx="1389168" cy="12961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3" tIns="9313" rIns="18627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defTabSz="65190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ES" sz="1400" dirty="0">
                  <a:latin typeface="+mj-lt"/>
                </a:rPr>
                <a:t>División de un texto o documento en </a:t>
              </a:r>
              <a:r>
                <a:rPr lang="es-ES" sz="1400" i="1" dirty="0">
                  <a:latin typeface="+mj-lt"/>
                </a:rPr>
                <a:t>tokens</a:t>
              </a:r>
              <a:endParaRPr lang="es-ES" sz="1400" dirty="0">
                <a:latin typeface="+mj-lt"/>
              </a:endParaRPr>
            </a:p>
          </p:txBody>
        </p:sp>
      </p:grpSp>
      <p:grpSp>
        <p:nvGrpSpPr>
          <p:cNvPr id="25" name="Grupo 24"/>
          <p:cNvGrpSpPr/>
          <p:nvPr/>
        </p:nvGrpSpPr>
        <p:grpSpPr>
          <a:xfrm>
            <a:off x="4367809" y="3285244"/>
            <a:ext cx="1417651" cy="1412139"/>
            <a:chOff x="5564308" y="1651395"/>
            <a:chExt cx="1059104" cy="1059104"/>
          </a:xfrm>
        </p:grpSpPr>
        <p:sp>
          <p:nvSpPr>
            <p:cNvPr id="26" name="Elipse 25"/>
            <p:cNvSpPr/>
            <p:nvPr/>
          </p:nvSpPr>
          <p:spPr>
            <a:xfrm>
              <a:off x="5564308" y="1651395"/>
              <a:ext cx="1059104" cy="105910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Elipse 6"/>
            <p:cNvSpPr/>
            <p:nvPr/>
          </p:nvSpPr>
          <p:spPr>
            <a:xfrm>
              <a:off x="5647402" y="1806497"/>
              <a:ext cx="853010" cy="748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313" tIns="9313" rIns="9313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5190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67" dirty="0">
                  <a:latin typeface="+mj-lt"/>
                </a:rPr>
                <a:t>Tokenización</a:t>
              </a: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8722284" y="2756927"/>
            <a:ext cx="2846325" cy="2468773"/>
            <a:chOff x="6093860" y="1255157"/>
            <a:chExt cx="2118208" cy="1851580"/>
          </a:xfrm>
        </p:grpSpPr>
        <p:sp>
          <p:nvSpPr>
            <p:cNvPr id="39" name="Flecha derecha 38"/>
            <p:cNvSpPr/>
            <p:nvPr/>
          </p:nvSpPr>
          <p:spPr>
            <a:xfrm>
              <a:off x="6093860" y="1255157"/>
              <a:ext cx="2118208" cy="1851580"/>
            </a:xfrm>
            <a:prstGeom prst="rightArrow">
              <a:avLst>
                <a:gd name="adj1" fmla="val 70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Flecha derecha 4"/>
            <p:cNvSpPr/>
            <p:nvPr/>
          </p:nvSpPr>
          <p:spPr>
            <a:xfrm>
              <a:off x="6623412" y="1532894"/>
              <a:ext cx="1389168" cy="12961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53" tIns="9313" rIns="18627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defTabSz="65190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ES" sz="1400" dirty="0">
                  <a:latin typeface="+mj-lt"/>
                </a:rPr>
                <a:t>Selección de características relevantes para la clasificación de documentos</a:t>
              </a: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8016213" y="3285244"/>
            <a:ext cx="1417651" cy="1412139"/>
            <a:chOff x="5564308" y="1651395"/>
            <a:chExt cx="1059104" cy="1059104"/>
          </a:xfrm>
        </p:grpSpPr>
        <p:sp>
          <p:nvSpPr>
            <p:cNvPr id="42" name="Elipse 41"/>
            <p:cNvSpPr/>
            <p:nvPr/>
          </p:nvSpPr>
          <p:spPr>
            <a:xfrm>
              <a:off x="5564308" y="1651395"/>
              <a:ext cx="1059104" cy="1059104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Elipse 6"/>
            <p:cNvSpPr/>
            <p:nvPr/>
          </p:nvSpPr>
          <p:spPr>
            <a:xfrm>
              <a:off x="5647402" y="1806497"/>
              <a:ext cx="853010" cy="748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313" tIns="9313" rIns="9313" bIns="9313" numCol="1" spcCol="1270" anchor="ctr" anchorCtr="0">
              <a:noAutofit/>
            </a:bodyPr>
            <a:lstStyle>
              <a:defPPr>
                <a:defRPr lang="es-CL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5190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67" dirty="0">
                  <a:latin typeface="+mj-lt"/>
                </a:rPr>
                <a:t>Selección de Características</a:t>
              </a:r>
            </a:p>
          </p:txBody>
        </p:sp>
      </p:grpSp>
      <p:sp>
        <p:nvSpPr>
          <p:cNvPr id="30" name="Rectángulo 29"/>
          <p:cNvSpPr/>
          <p:nvPr/>
        </p:nvSpPr>
        <p:spPr>
          <a:xfrm>
            <a:off x="4108023" y="5852930"/>
            <a:ext cx="49643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algn="just">
              <a:lnSpc>
                <a:spcPct val="150000"/>
              </a:lnSpc>
            </a:pP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Figura 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s-CL" sz="1600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Etapas de </a:t>
            </a:r>
            <a:r>
              <a:rPr lang="es-CL" sz="1600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Pre-procesamiento</a:t>
            </a:r>
            <a:endParaRPr lang="es-CL" sz="1600" dirty="0">
              <a:solidFill>
                <a:prstClr val="black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CC0959AE-F84F-4169-B64D-B4862C98A4D4}"/>
              </a:ext>
            </a:extLst>
          </p:cNvPr>
          <p:cNvSpPr/>
          <p:nvPr/>
        </p:nvSpPr>
        <p:spPr>
          <a:xfrm>
            <a:off x="0" y="0"/>
            <a:ext cx="12187438" cy="690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/>
          </a:p>
          <a:p>
            <a:pPr algn="ctr"/>
            <a:endParaRPr lang="es-CL" sz="1400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xmlns="" id="{3AF9CDB3-593F-4E7F-813E-5E1B9859D5C3}"/>
              </a:ext>
            </a:extLst>
          </p:cNvPr>
          <p:cNvSpPr txBox="1"/>
          <p:nvPr/>
        </p:nvSpPr>
        <p:spPr>
          <a:xfrm>
            <a:off x="95856" y="118300"/>
            <a:ext cx="1186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bg1"/>
                </a:solidFill>
              </a:rPr>
              <a:t>Metodología: Pre-procesamiento</a:t>
            </a:r>
            <a:endParaRPr lang="es-MX" sz="2000" b="1" dirty="0">
              <a:solidFill>
                <a:schemeClr val="bg1"/>
              </a:solidFill>
              <a:latin typeface="Futura LT Medium"/>
              <a:cs typeface="Futura LT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340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2693</TotalTime>
  <Words>1236</Words>
  <Application>Microsoft Office PowerPoint</Application>
  <PresentationFormat>Panorámica</PresentationFormat>
  <Paragraphs>202</Paragraphs>
  <Slides>27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8" baseType="lpstr">
      <vt:lpstr>Arial Unicode MS</vt:lpstr>
      <vt:lpstr>Arial</vt:lpstr>
      <vt:lpstr>Calibri</vt:lpstr>
      <vt:lpstr>Calibri Light</vt:lpstr>
      <vt:lpstr>Cambria Math</vt:lpstr>
      <vt:lpstr>Courier New</vt:lpstr>
      <vt:lpstr>Futura LT Medium</vt:lpstr>
      <vt:lpstr>Georgia</vt:lpstr>
      <vt:lpstr>Times New Roman</vt:lpstr>
      <vt:lpstr>Wingdings</vt:lpstr>
      <vt:lpstr>1_Tema de Office</vt:lpstr>
      <vt:lpstr>Presentación de PowerPoint</vt:lpstr>
      <vt:lpstr>Presentación de PowerPoint</vt:lpstr>
      <vt:lpstr>Objetivo de la presentación</vt:lpstr>
      <vt:lpstr>Presentación de PowerPoint</vt:lpstr>
      <vt:lpstr>Introducción</vt:lpstr>
      <vt:lpstr>Presentación de PowerPoint</vt:lpstr>
      <vt:lpstr>Metodología: Pre-procesamiento y transformación de datos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Librerías R para Text mining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Evelyn Angela Gonzalez Chavez</dc:creator>
  <cp:lastModifiedBy>Julio Omar Guerrero Rojas</cp:lastModifiedBy>
  <cp:revision>374</cp:revision>
  <dcterms:created xsi:type="dcterms:W3CDTF">2018-11-15T17:58:57Z</dcterms:created>
  <dcterms:modified xsi:type="dcterms:W3CDTF">2020-02-07T11:59:42Z</dcterms:modified>
</cp:coreProperties>
</file>